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5" r:id="rId2"/>
    <p:sldId id="324" r:id="rId3"/>
    <p:sldId id="329" r:id="rId4"/>
    <p:sldId id="257" r:id="rId5"/>
    <p:sldId id="334" r:id="rId6"/>
    <p:sldId id="335" r:id="rId7"/>
    <p:sldId id="364" r:id="rId8"/>
    <p:sldId id="357" r:id="rId9"/>
    <p:sldId id="333" r:id="rId10"/>
    <p:sldId id="271" r:id="rId11"/>
    <p:sldId id="270" r:id="rId12"/>
    <p:sldId id="441" r:id="rId13"/>
    <p:sldId id="361" r:id="rId14"/>
    <p:sldId id="351" r:id="rId15"/>
    <p:sldId id="345" r:id="rId16"/>
    <p:sldId id="362" r:id="rId17"/>
    <p:sldId id="438" r:id="rId18"/>
    <p:sldId id="358" r:id="rId19"/>
    <p:sldId id="346" r:id="rId20"/>
    <p:sldId id="440" r:id="rId21"/>
    <p:sldId id="347" r:id="rId22"/>
    <p:sldId id="349" r:id="rId23"/>
    <p:sldId id="353" r:id="rId24"/>
    <p:sldId id="354" r:id="rId25"/>
    <p:sldId id="350" r:id="rId26"/>
    <p:sldId id="439" r:id="rId27"/>
    <p:sldId id="330" r:id="rId28"/>
    <p:sldId id="437" r:id="rId29"/>
    <p:sldId id="340" r:id="rId30"/>
    <p:sldId id="363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0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tfo.tnc.org\shared\Conservation%20Programs\PJM\Freshwater\Poultney%20mussels\2008%20analysis\TNC%20poultney%20mussel%20data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vtfo.tnc.org\shared\Conservation%20Programs\PJM\Freshwater\Poultney%20mussels\2019%20survey\FEMC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vtfo.tnc.org\shared\Conservation%20Programs\PJM\Freshwater\Poultney%20mussels\2019%20survey\FEMC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vtfo.tnc.org\shared\Conservation%20Programs\PJM\Freshwater\Poultney%20mussels\2019%20survey\FEMC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vtfo.tnc.org\shared\Conservation%20Programs\PJM\Freshwater\Poultney%20mussels\2019%20survey\FEMC%20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vtfo.tnc.org\shared\Conservation%20Programs\PJM\Freshwater\Poultney%20mussels\2019%20survey\FEMC%20analysis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vtfo.tnc.org\shared\Conservation%20Programs\PJM\Freshwater\Poultney%20mussels\2019%20survey\FEMC%20analysis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Book Farm – all species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'Book farm'!$B$4:$E$4</c:f>
              <c:strCache>
                <c:ptCount val="4"/>
                <c:pt idx="0">
                  <c:v>Book Farm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'Book farm'!$C$19:$G$19</c:f>
                <c:numCache>
                  <c:formatCode>General</c:formatCode>
                  <c:ptCount val="5"/>
                  <c:pt idx="1">
                    <c:v>0.25</c:v>
                  </c:pt>
                  <c:pt idx="2">
                    <c:v>0.14000000000000001</c:v>
                  </c:pt>
                  <c:pt idx="3">
                    <c:v>0.09</c:v>
                  </c:pt>
                  <c:pt idx="4">
                    <c:v>0.01</c:v>
                  </c:pt>
                </c:numCache>
              </c:numRef>
            </c:plus>
          </c:errBars>
          <c:cat>
            <c:numRef>
              <c:f>'Book farm'!$C$5:$G$5</c:f>
              <c:numCache>
                <c:formatCode>General</c:formatCode>
                <c:ptCount val="5"/>
                <c:pt idx="0">
                  <c:v>1997</c:v>
                </c:pt>
                <c:pt idx="1">
                  <c:v>2007</c:v>
                </c:pt>
                <c:pt idx="2">
                  <c:v>2008</c:v>
                </c:pt>
                <c:pt idx="3">
                  <c:v>2011</c:v>
                </c:pt>
                <c:pt idx="4">
                  <c:v>2018</c:v>
                </c:pt>
              </c:numCache>
            </c:numRef>
          </c:cat>
          <c:val>
            <c:numRef>
              <c:f>'Book farm'!$C$17:$G$17</c:f>
              <c:numCache>
                <c:formatCode>General</c:formatCode>
                <c:ptCount val="5"/>
                <c:pt idx="0">
                  <c:v>1.54</c:v>
                </c:pt>
                <c:pt idx="1">
                  <c:v>0.84</c:v>
                </c:pt>
                <c:pt idx="2">
                  <c:v>0.62</c:v>
                </c:pt>
                <c:pt idx="3" formatCode="0.00">
                  <c:v>0.47747747747747749</c:v>
                </c:pt>
                <c:pt idx="4" formatCode="0.0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E4-47F1-8595-224BF03B2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5034928"/>
        <c:axId val="1"/>
      </c:barChart>
      <c:catAx>
        <c:axId val="46503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mean # /0.25m</a:t>
                </a:r>
                <a:r>
                  <a:rPr lang="en-US" sz="1400" baseline="3000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6503492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Sheet1!$N$3</c:f>
              <c:strCache>
                <c:ptCount val="1"/>
                <c:pt idx="0">
                  <c:v>1997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Sheet1!$M$4:$M$13</c:f>
              <c:strCache>
                <c:ptCount val="10"/>
                <c:pt idx="0">
                  <c:v>eastern elliptio </c:v>
                </c:pt>
                <c:pt idx="1">
                  <c:v>eastern lampmussel </c:v>
                </c:pt>
                <c:pt idx="2">
                  <c:v>pocketbook </c:v>
                </c:pt>
                <c:pt idx="3">
                  <c:v>fragile papershell </c:v>
                </c:pt>
                <c:pt idx="4">
                  <c:v>fluted shell </c:v>
                </c:pt>
                <c:pt idx="5">
                  <c:v>pink heelsplitter </c:v>
                </c:pt>
                <c:pt idx="6">
                  <c:v>black sandshell </c:v>
                </c:pt>
                <c:pt idx="7">
                  <c:v>giant floater </c:v>
                </c:pt>
                <c:pt idx="8">
                  <c:v>creeper </c:v>
                </c:pt>
                <c:pt idx="9">
                  <c:v>mean</c:v>
                </c:pt>
              </c:strCache>
            </c:strRef>
          </c:cat>
          <c:val>
            <c:numRef>
              <c:f>Sheet1!$N$4:$N$13</c:f>
              <c:numCache>
                <c:formatCode>General</c:formatCode>
                <c:ptCount val="10"/>
                <c:pt idx="0">
                  <c:v>1.22</c:v>
                </c:pt>
                <c:pt idx="1">
                  <c:v>0.21</c:v>
                </c:pt>
                <c:pt idx="2">
                  <c:v>0.02</c:v>
                </c:pt>
                <c:pt idx="3">
                  <c:v>0.05</c:v>
                </c:pt>
                <c:pt idx="4">
                  <c:v>0.01</c:v>
                </c:pt>
                <c:pt idx="5">
                  <c:v>0.03</c:v>
                </c:pt>
                <c:pt idx="6">
                  <c:v>0</c:v>
                </c:pt>
                <c:pt idx="7">
                  <c:v>0.01</c:v>
                </c:pt>
                <c:pt idx="8">
                  <c:v>0.01</c:v>
                </c:pt>
                <c:pt idx="9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AA-4FEF-8C26-C332028D7452}"/>
            </c:ext>
          </c:extLst>
        </c:ser>
        <c:ser>
          <c:idx val="1"/>
          <c:order val="1"/>
          <c:tx>
            <c:strRef>
              <c:f>Sheet1!$O$3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Sheet1!$M$4:$M$13</c:f>
              <c:strCache>
                <c:ptCount val="10"/>
                <c:pt idx="0">
                  <c:v>eastern elliptio </c:v>
                </c:pt>
                <c:pt idx="1">
                  <c:v>eastern lampmussel </c:v>
                </c:pt>
                <c:pt idx="2">
                  <c:v>pocketbook </c:v>
                </c:pt>
                <c:pt idx="3">
                  <c:v>fragile papershell </c:v>
                </c:pt>
                <c:pt idx="4">
                  <c:v>fluted shell </c:v>
                </c:pt>
                <c:pt idx="5">
                  <c:v>pink heelsplitter </c:v>
                </c:pt>
                <c:pt idx="6">
                  <c:v>black sandshell </c:v>
                </c:pt>
                <c:pt idx="7">
                  <c:v>giant floater </c:v>
                </c:pt>
                <c:pt idx="8">
                  <c:v>creeper </c:v>
                </c:pt>
                <c:pt idx="9">
                  <c:v>mean</c:v>
                </c:pt>
              </c:strCache>
            </c:strRef>
          </c:cat>
          <c:val>
            <c:numRef>
              <c:f>Sheet1!$O$4:$O$13</c:f>
              <c:numCache>
                <c:formatCode>General</c:formatCode>
                <c:ptCount val="10"/>
                <c:pt idx="0">
                  <c:v>0.25</c:v>
                </c:pt>
                <c:pt idx="1">
                  <c:v>0.13</c:v>
                </c:pt>
                <c:pt idx="2">
                  <c:v>0.01</c:v>
                </c:pt>
                <c:pt idx="3">
                  <c:v>0</c:v>
                </c:pt>
                <c:pt idx="4">
                  <c:v>0</c:v>
                </c:pt>
                <c:pt idx="5">
                  <c:v>0.02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AA-4FEF-8C26-C332028D7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2295952"/>
        <c:axId val="812296608"/>
      </c:barChart>
      <c:catAx>
        <c:axId val="812295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2296608"/>
        <c:crosses val="autoZero"/>
        <c:auto val="1"/>
        <c:lblAlgn val="ctr"/>
        <c:lblOffset val="100"/>
        <c:noMultiLvlLbl val="0"/>
      </c:catAx>
      <c:valAx>
        <c:axId val="81229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mean per 0.25m</a:t>
                </a:r>
                <a:r>
                  <a:rPr lang="en-US" sz="1400" baseline="30000"/>
                  <a:t>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229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513385826771651"/>
          <c:y val="8.8523048255959705E-2"/>
          <c:w val="0.22369885872892087"/>
          <c:h val="7.1818170154220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97928383952006"/>
          <c:y val="1.5272863344098454E-2"/>
          <c:w val="0.87813976377952752"/>
          <c:h val="0.676893407253679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'semi quant'!$J$17</c:f>
              <c:strCache>
                <c:ptCount val="1"/>
                <c:pt idx="0">
                  <c:v>1992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'semi quant'!$I$18:$I$27</c:f>
              <c:strCache>
                <c:ptCount val="10"/>
                <c:pt idx="0">
                  <c:v>E. complanata</c:v>
                </c:pt>
                <c:pt idx="1">
                  <c:v>L. radiata</c:v>
                </c:pt>
                <c:pt idx="2">
                  <c:v>L. ovata</c:v>
                </c:pt>
                <c:pt idx="3">
                  <c:v>L. costata</c:v>
                </c:pt>
                <c:pt idx="4">
                  <c:v>L. fragilis</c:v>
                </c:pt>
                <c:pt idx="5">
                  <c:v>L. recta</c:v>
                </c:pt>
                <c:pt idx="6">
                  <c:v>P. alatus</c:v>
                </c:pt>
                <c:pt idx="7">
                  <c:v>P. grandis</c:v>
                </c:pt>
                <c:pt idx="8">
                  <c:v>S. undulatus</c:v>
                </c:pt>
                <c:pt idx="9">
                  <c:v>Total</c:v>
                </c:pt>
              </c:strCache>
            </c:strRef>
          </c:cat>
          <c:val>
            <c:numRef>
              <c:f>'semi quant'!$J$18:$J$27</c:f>
              <c:numCache>
                <c:formatCode>0.0</c:formatCode>
                <c:ptCount val="10"/>
                <c:pt idx="0">
                  <c:v>32.733333333333334</c:v>
                </c:pt>
                <c:pt idx="1">
                  <c:v>3.1333333333333333</c:v>
                </c:pt>
                <c:pt idx="2">
                  <c:v>0.13333333333333333</c:v>
                </c:pt>
                <c:pt idx="3">
                  <c:v>0.2</c:v>
                </c:pt>
                <c:pt idx="4">
                  <c:v>0.13333333333333333</c:v>
                </c:pt>
                <c:pt idx="5">
                  <c:v>0</c:v>
                </c:pt>
                <c:pt idx="6">
                  <c:v>6.6666666666666666E-2</c:v>
                </c:pt>
                <c:pt idx="7">
                  <c:v>0</c:v>
                </c:pt>
                <c:pt idx="8">
                  <c:v>0.16666666666666666</c:v>
                </c:pt>
                <c:pt idx="9">
                  <c:v>36.56666666666667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62-4FB0-BB07-9C105C9CA6CF}"/>
            </c:ext>
          </c:extLst>
        </c:ser>
        <c:ser>
          <c:idx val="1"/>
          <c:order val="1"/>
          <c:tx>
            <c:strRef>
              <c:f>'semi quant'!$K$17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'semi quant'!$I$18:$I$27</c:f>
              <c:strCache>
                <c:ptCount val="10"/>
                <c:pt idx="0">
                  <c:v>E. complanata</c:v>
                </c:pt>
                <c:pt idx="1">
                  <c:v>L. radiata</c:v>
                </c:pt>
                <c:pt idx="2">
                  <c:v>L. ovata</c:v>
                </c:pt>
                <c:pt idx="3">
                  <c:v>L. costata</c:v>
                </c:pt>
                <c:pt idx="4">
                  <c:v>L. fragilis</c:v>
                </c:pt>
                <c:pt idx="5">
                  <c:v>L. recta</c:v>
                </c:pt>
                <c:pt idx="6">
                  <c:v>P. alatus</c:v>
                </c:pt>
                <c:pt idx="7">
                  <c:v>P. grandis</c:v>
                </c:pt>
                <c:pt idx="8">
                  <c:v>S. undulatus</c:v>
                </c:pt>
                <c:pt idx="9">
                  <c:v>Total</c:v>
                </c:pt>
              </c:strCache>
            </c:strRef>
          </c:cat>
          <c:val>
            <c:numRef>
              <c:f>'semi quant'!$K$18:$K$27</c:f>
              <c:numCache>
                <c:formatCode>General</c:formatCode>
                <c:ptCount val="10"/>
                <c:pt idx="0">
                  <c:v>10.55</c:v>
                </c:pt>
                <c:pt idx="1">
                  <c:v>1.25</c:v>
                </c:pt>
                <c:pt idx="2">
                  <c:v>0</c:v>
                </c:pt>
                <c:pt idx="3">
                  <c:v>0.3</c:v>
                </c:pt>
                <c:pt idx="4">
                  <c:v>0</c:v>
                </c:pt>
                <c:pt idx="5">
                  <c:v>0</c:v>
                </c:pt>
                <c:pt idx="6">
                  <c:v>0.25</c:v>
                </c:pt>
                <c:pt idx="7">
                  <c:v>0</c:v>
                </c:pt>
                <c:pt idx="8">
                  <c:v>0</c:v>
                </c:pt>
                <c:pt idx="9">
                  <c:v>12.35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62-4FB0-BB07-9C105C9CA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9273488"/>
        <c:axId val="619267912"/>
      </c:barChart>
      <c:catAx>
        <c:axId val="61927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267912"/>
        <c:crosses val="autoZero"/>
        <c:auto val="1"/>
        <c:lblAlgn val="ctr"/>
        <c:lblOffset val="100"/>
        <c:noMultiLvlLbl val="0"/>
      </c:catAx>
      <c:valAx>
        <c:axId val="619267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/>
                  <a:t>#/square meter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27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553829208848889"/>
          <c:y val="0.10438838044523058"/>
          <c:w val="0.2481494891263592"/>
          <c:h val="6.37026383476031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'semi quant'!$J$30</c:f>
              <c:strCache>
                <c:ptCount val="1"/>
                <c:pt idx="0">
                  <c:v>1992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'semi quant'!$I$31:$I$40</c:f>
              <c:strCache>
                <c:ptCount val="10"/>
                <c:pt idx="0">
                  <c:v>E. complanata</c:v>
                </c:pt>
                <c:pt idx="1">
                  <c:v>L. radiata</c:v>
                </c:pt>
                <c:pt idx="2">
                  <c:v>L. ovata</c:v>
                </c:pt>
                <c:pt idx="3">
                  <c:v>L. costata</c:v>
                </c:pt>
                <c:pt idx="4">
                  <c:v>L. fragilis</c:v>
                </c:pt>
                <c:pt idx="5">
                  <c:v>L. recta</c:v>
                </c:pt>
                <c:pt idx="6">
                  <c:v>P. alatus</c:v>
                </c:pt>
                <c:pt idx="7">
                  <c:v>P. grandis</c:v>
                </c:pt>
                <c:pt idx="8">
                  <c:v>S. undulatus</c:v>
                </c:pt>
                <c:pt idx="9">
                  <c:v>Total</c:v>
                </c:pt>
              </c:strCache>
            </c:strRef>
          </c:cat>
          <c:val>
            <c:numRef>
              <c:f>'semi quant'!$J$31:$J$40</c:f>
              <c:numCache>
                <c:formatCode>0.0</c:formatCode>
                <c:ptCount val="10"/>
                <c:pt idx="0">
                  <c:v>4.9272727272727277</c:v>
                </c:pt>
                <c:pt idx="1">
                  <c:v>0.50909090909090904</c:v>
                </c:pt>
                <c:pt idx="2">
                  <c:v>0.36363636363636365</c:v>
                </c:pt>
                <c:pt idx="3">
                  <c:v>5.4545454545454543E-2</c:v>
                </c:pt>
                <c:pt idx="4">
                  <c:v>0.2</c:v>
                </c:pt>
                <c:pt idx="5">
                  <c:v>0</c:v>
                </c:pt>
                <c:pt idx="6">
                  <c:v>9.0909090909090912E-2</c:v>
                </c:pt>
                <c:pt idx="7">
                  <c:v>0.10909090909090909</c:v>
                </c:pt>
                <c:pt idx="8">
                  <c:v>0</c:v>
                </c:pt>
                <c:pt idx="9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4F-4AFE-90FE-3D71FFF478D4}"/>
            </c:ext>
          </c:extLst>
        </c:ser>
        <c:ser>
          <c:idx val="1"/>
          <c:order val="1"/>
          <c:tx>
            <c:strRef>
              <c:f>'semi quant'!$K$30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'semi quant'!$I$31:$I$40</c:f>
              <c:strCache>
                <c:ptCount val="10"/>
                <c:pt idx="0">
                  <c:v>E. complanata</c:v>
                </c:pt>
                <c:pt idx="1">
                  <c:v>L. radiata</c:v>
                </c:pt>
                <c:pt idx="2">
                  <c:v>L. ovata</c:v>
                </c:pt>
                <c:pt idx="3">
                  <c:v>L. costata</c:v>
                </c:pt>
                <c:pt idx="4">
                  <c:v>L. fragilis</c:v>
                </c:pt>
                <c:pt idx="5">
                  <c:v>L. recta</c:v>
                </c:pt>
                <c:pt idx="6">
                  <c:v>P. alatus</c:v>
                </c:pt>
                <c:pt idx="7">
                  <c:v>P. grandis</c:v>
                </c:pt>
                <c:pt idx="8">
                  <c:v>S. undulatus</c:v>
                </c:pt>
                <c:pt idx="9">
                  <c:v>Total</c:v>
                </c:pt>
              </c:strCache>
            </c:strRef>
          </c:cat>
          <c:val>
            <c:numRef>
              <c:f>'semi quant'!$K$31:$K$40</c:f>
              <c:numCache>
                <c:formatCode>0.0</c:formatCode>
                <c:ptCount val="10"/>
                <c:pt idx="0">
                  <c:v>12.05</c:v>
                </c:pt>
                <c:pt idx="1">
                  <c:v>4.05</c:v>
                </c:pt>
                <c:pt idx="2">
                  <c:v>0</c:v>
                </c:pt>
                <c:pt idx="3">
                  <c:v>0.05</c:v>
                </c:pt>
                <c:pt idx="4">
                  <c:v>0.3</c:v>
                </c:pt>
                <c:pt idx="5">
                  <c:v>0</c:v>
                </c:pt>
                <c:pt idx="6">
                  <c:v>0.55000000000000004</c:v>
                </c:pt>
                <c:pt idx="7">
                  <c:v>0</c:v>
                </c:pt>
                <c:pt idx="8">
                  <c:v>0.15</c:v>
                </c:pt>
                <c:pt idx="9">
                  <c:v>12.32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4F-4AFE-90FE-3D71FFF478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2340272"/>
        <c:axId val="622340600"/>
      </c:barChart>
      <c:catAx>
        <c:axId val="62234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340600"/>
        <c:crosses val="autoZero"/>
        <c:auto val="1"/>
        <c:lblAlgn val="ctr"/>
        <c:lblOffset val="100"/>
        <c:noMultiLvlLbl val="0"/>
      </c:catAx>
      <c:valAx>
        <c:axId val="622340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340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72888940830443"/>
          <c:y val="0.37885793829038161"/>
          <c:w val="0.25980609566661311"/>
          <c:h val="4.52050886339419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Site 14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'qual vs qual'!$B$27</c:f>
              <c:strCache>
                <c:ptCount val="1"/>
                <c:pt idx="0">
                  <c:v>early 90's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'qual vs qual'!$A$28:$A$37</c:f>
              <c:strCache>
                <c:ptCount val="10"/>
                <c:pt idx="0">
                  <c:v>Elliptio complanata</c:v>
                </c:pt>
                <c:pt idx="1">
                  <c:v>Lampsilis radiata</c:v>
                </c:pt>
                <c:pt idx="2">
                  <c:v>Lampsilis ovata</c:v>
                </c:pt>
                <c:pt idx="3">
                  <c:v>Lasmigona costata</c:v>
                </c:pt>
                <c:pt idx="4">
                  <c:v>Lasmigona compressa</c:v>
                </c:pt>
                <c:pt idx="5">
                  <c:v>Leptodea fragilis</c:v>
                </c:pt>
                <c:pt idx="6">
                  <c:v>Ligumia recta</c:v>
                </c:pt>
                <c:pt idx="7">
                  <c:v>Potamilus alatus</c:v>
                </c:pt>
                <c:pt idx="8">
                  <c:v>Pyganodon grandis</c:v>
                </c:pt>
                <c:pt idx="9">
                  <c:v>Strophitus undulatus</c:v>
                </c:pt>
              </c:strCache>
            </c:strRef>
          </c:cat>
          <c:val>
            <c:numRef>
              <c:f>'qual vs qual'!$B$28:$B$37</c:f>
              <c:numCache>
                <c:formatCode>General</c:formatCode>
                <c:ptCount val="10"/>
                <c:pt idx="0">
                  <c:v>258</c:v>
                </c:pt>
                <c:pt idx="1">
                  <c:v>12</c:v>
                </c:pt>
                <c:pt idx="2">
                  <c:v>23</c:v>
                </c:pt>
                <c:pt idx="3">
                  <c:v>2</c:v>
                </c:pt>
                <c:pt idx="4">
                  <c:v>0</c:v>
                </c:pt>
                <c:pt idx="5">
                  <c:v>80</c:v>
                </c:pt>
                <c:pt idx="6">
                  <c:v>1</c:v>
                </c:pt>
                <c:pt idx="7">
                  <c:v>36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F5-49A5-B350-D1C22A81D683}"/>
            </c:ext>
          </c:extLst>
        </c:ser>
        <c:ser>
          <c:idx val="1"/>
          <c:order val="1"/>
          <c:tx>
            <c:strRef>
              <c:f>'qual vs qual'!$C$27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'qual vs qual'!$A$28:$A$37</c:f>
              <c:strCache>
                <c:ptCount val="10"/>
                <c:pt idx="0">
                  <c:v>Elliptio complanata</c:v>
                </c:pt>
                <c:pt idx="1">
                  <c:v>Lampsilis radiata</c:v>
                </c:pt>
                <c:pt idx="2">
                  <c:v>Lampsilis ovata</c:v>
                </c:pt>
                <c:pt idx="3">
                  <c:v>Lasmigona costata</c:v>
                </c:pt>
                <c:pt idx="4">
                  <c:v>Lasmigona compressa</c:v>
                </c:pt>
                <c:pt idx="5">
                  <c:v>Leptodea fragilis</c:v>
                </c:pt>
                <c:pt idx="6">
                  <c:v>Ligumia recta</c:v>
                </c:pt>
                <c:pt idx="7">
                  <c:v>Potamilus alatus</c:v>
                </c:pt>
                <c:pt idx="8">
                  <c:v>Pyganodon grandis</c:v>
                </c:pt>
                <c:pt idx="9">
                  <c:v>Strophitus undulatus</c:v>
                </c:pt>
              </c:strCache>
            </c:strRef>
          </c:cat>
          <c:val>
            <c:numRef>
              <c:f>'qual vs qual'!$C$28:$C$37</c:f>
              <c:numCache>
                <c:formatCode>General</c:formatCode>
                <c:ptCount val="10"/>
                <c:pt idx="0">
                  <c:v>55</c:v>
                </c:pt>
                <c:pt idx="1">
                  <c:v>115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14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F5-49A5-B350-D1C22A81D6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6692248"/>
        <c:axId val="606691920"/>
      </c:barChart>
      <c:catAx>
        <c:axId val="606692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691920"/>
        <c:crosses val="autoZero"/>
        <c:auto val="1"/>
        <c:lblAlgn val="ctr"/>
        <c:lblOffset val="100"/>
        <c:noMultiLvlLbl val="0"/>
      </c:catAx>
      <c:valAx>
        <c:axId val="60669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692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Site</a:t>
            </a:r>
            <a:r>
              <a:rPr lang="en-US" baseline="0"/>
              <a:t> 7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'qual vs qual'!$B$14</c:f>
              <c:strCache>
                <c:ptCount val="1"/>
                <c:pt idx="0">
                  <c:v>early 90's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'qual vs qual'!$A$15:$A$22</c:f>
              <c:strCache>
                <c:ptCount val="8"/>
                <c:pt idx="0">
                  <c:v>Lampsilis ovata</c:v>
                </c:pt>
                <c:pt idx="1">
                  <c:v>Lasmigona costata</c:v>
                </c:pt>
                <c:pt idx="2">
                  <c:v>Lasmigona compressa</c:v>
                </c:pt>
                <c:pt idx="3">
                  <c:v>Leptodea fragilis</c:v>
                </c:pt>
                <c:pt idx="4">
                  <c:v>Ligumia recta</c:v>
                </c:pt>
                <c:pt idx="5">
                  <c:v>Potamilus alatus</c:v>
                </c:pt>
                <c:pt idx="6">
                  <c:v>Pyganodon grandis</c:v>
                </c:pt>
                <c:pt idx="7">
                  <c:v>Strophitus undulatus</c:v>
                </c:pt>
              </c:strCache>
            </c:strRef>
          </c:cat>
          <c:val>
            <c:numRef>
              <c:f>'qual vs qual'!$B$15:$B$22</c:f>
              <c:numCache>
                <c:formatCode>General</c:formatCode>
                <c:ptCount val="8"/>
                <c:pt idx="0">
                  <c:v>24</c:v>
                </c:pt>
                <c:pt idx="1">
                  <c:v>4</c:v>
                </c:pt>
                <c:pt idx="2">
                  <c:v>0</c:v>
                </c:pt>
                <c:pt idx="3">
                  <c:v>16</c:v>
                </c:pt>
                <c:pt idx="4">
                  <c:v>2</c:v>
                </c:pt>
                <c:pt idx="5">
                  <c:v>10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1-405C-9E14-2382775BF619}"/>
            </c:ext>
          </c:extLst>
        </c:ser>
        <c:ser>
          <c:idx val="1"/>
          <c:order val="1"/>
          <c:tx>
            <c:strRef>
              <c:f>'qual vs qual'!$C$14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'qual vs qual'!$A$15:$A$22</c:f>
              <c:strCache>
                <c:ptCount val="8"/>
                <c:pt idx="0">
                  <c:v>Lampsilis ovata</c:v>
                </c:pt>
                <c:pt idx="1">
                  <c:v>Lasmigona costata</c:v>
                </c:pt>
                <c:pt idx="2">
                  <c:v>Lasmigona compressa</c:v>
                </c:pt>
                <c:pt idx="3">
                  <c:v>Leptodea fragilis</c:v>
                </c:pt>
                <c:pt idx="4">
                  <c:v>Ligumia recta</c:v>
                </c:pt>
                <c:pt idx="5">
                  <c:v>Potamilus alatus</c:v>
                </c:pt>
                <c:pt idx="6">
                  <c:v>Pyganodon grandis</c:v>
                </c:pt>
                <c:pt idx="7">
                  <c:v>Strophitus undulatus</c:v>
                </c:pt>
              </c:strCache>
            </c:strRef>
          </c:cat>
          <c:val>
            <c:numRef>
              <c:f>'qual vs qual'!$C$15:$C$22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01-405C-9E14-2382775BF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7151120"/>
        <c:axId val="387151448"/>
      </c:barChart>
      <c:catAx>
        <c:axId val="38715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151448"/>
        <c:crosses val="autoZero"/>
        <c:auto val="1"/>
        <c:lblAlgn val="ctr"/>
        <c:lblOffset val="100"/>
        <c:noMultiLvlLbl val="0"/>
      </c:catAx>
      <c:valAx>
        <c:axId val="387151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15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RA!$C$48</c:f>
              <c:strCache>
                <c:ptCount val="1"/>
                <c:pt idx="0">
                  <c:v>1990 - 92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RA!$B$49:$B$57</c:f>
              <c:strCache>
                <c:ptCount val="9"/>
                <c:pt idx="0">
                  <c:v>Elliptio complanata</c:v>
                </c:pt>
                <c:pt idx="1">
                  <c:v>Lampsilis radiata</c:v>
                </c:pt>
                <c:pt idx="2">
                  <c:v>Lampsilis ovata</c:v>
                </c:pt>
                <c:pt idx="3">
                  <c:v>Lasmigona costata</c:v>
                </c:pt>
                <c:pt idx="4">
                  <c:v>Leptodea fragilis</c:v>
                </c:pt>
                <c:pt idx="5">
                  <c:v>Ligumia recta</c:v>
                </c:pt>
                <c:pt idx="6">
                  <c:v>Potamilus alatus</c:v>
                </c:pt>
                <c:pt idx="7">
                  <c:v>Pyganodon grandis</c:v>
                </c:pt>
                <c:pt idx="8">
                  <c:v>Strophitus undulatus</c:v>
                </c:pt>
              </c:strCache>
            </c:strRef>
          </c:cat>
          <c:val>
            <c:numRef>
              <c:f>RA!$C$49:$C$57</c:f>
              <c:numCache>
                <c:formatCode>General</c:formatCode>
                <c:ptCount val="9"/>
                <c:pt idx="0">
                  <c:v>7603</c:v>
                </c:pt>
                <c:pt idx="1">
                  <c:v>753</c:v>
                </c:pt>
                <c:pt idx="2">
                  <c:v>552</c:v>
                </c:pt>
                <c:pt idx="3">
                  <c:v>74</c:v>
                </c:pt>
                <c:pt idx="4">
                  <c:v>265</c:v>
                </c:pt>
                <c:pt idx="5">
                  <c:v>21</c:v>
                </c:pt>
                <c:pt idx="6">
                  <c:v>134</c:v>
                </c:pt>
                <c:pt idx="7">
                  <c:v>51</c:v>
                </c:pt>
                <c:pt idx="8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8-499D-BEF4-3801A9F8C556}"/>
            </c:ext>
          </c:extLst>
        </c:ser>
        <c:ser>
          <c:idx val="1"/>
          <c:order val="1"/>
          <c:tx>
            <c:strRef>
              <c:f>RA!$D$48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RA!$B$49:$B$57</c:f>
              <c:strCache>
                <c:ptCount val="9"/>
                <c:pt idx="0">
                  <c:v>Elliptio complanata</c:v>
                </c:pt>
                <c:pt idx="1">
                  <c:v>Lampsilis radiata</c:v>
                </c:pt>
                <c:pt idx="2">
                  <c:v>Lampsilis ovata</c:v>
                </c:pt>
                <c:pt idx="3">
                  <c:v>Lasmigona costata</c:v>
                </c:pt>
                <c:pt idx="4">
                  <c:v>Leptodea fragilis</c:v>
                </c:pt>
                <c:pt idx="5">
                  <c:v>Ligumia recta</c:v>
                </c:pt>
                <c:pt idx="6">
                  <c:v>Potamilus alatus</c:v>
                </c:pt>
                <c:pt idx="7">
                  <c:v>Pyganodon grandis</c:v>
                </c:pt>
                <c:pt idx="8">
                  <c:v>Strophitus undulatus</c:v>
                </c:pt>
              </c:strCache>
            </c:strRef>
          </c:cat>
          <c:val>
            <c:numRef>
              <c:f>RA!$D$49:$D$57</c:f>
              <c:numCache>
                <c:formatCode>General</c:formatCode>
                <c:ptCount val="9"/>
                <c:pt idx="0">
                  <c:v>1020</c:v>
                </c:pt>
                <c:pt idx="1">
                  <c:v>570</c:v>
                </c:pt>
                <c:pt idx="2">
                  <c:v>18</c:v>
                </c:pt>
                <c:pt idx="3">
                  <c:v>22</c:v>
                </c:pt>
                <c:pt idx="4">
                  <c:v>11</c:v>
                </c:pt>
                <c:pt idx="6">
                  <c:v>66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E8-499D-BEF4-3801A9F8C5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235672"/>
        <c:axId val="726235344"/>
      </c:barChart>
      <c:catAx>
        <c:axId val="726235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235344"/>
        <c:crosses val="autoZero"/>
        <c:auto val="1"/>
        <c:lblAlgn val="ctr"/>
        <c:lblOffset val="100"/>
        <c:noMultiLvlLbl val="0"/>
      </c:catAx>
      <c:valAx>
        <c:axId val="726235344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2356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36344650467081"/>
          <c:y val="0.1481065534959578"/>
          <c:w val="0.33844156577202045"/>
          <c:h val="0.192650684811391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RA!$H$34</c:f>
              <c:strCache>
                <c:ptCount val="1"/>
                <c:pt idx="0">
                  <c:v>1990 - 92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RA!$G$35:$G$44</c:f>
              <c:strCache>
                <c:ptCount val="10"/>
                <c:pt idx="0">
                  <c:v>Elliptio complanata</c:v>
                </c:pt>
                <c:pt idx="1">
                  <c:v>Lampsilis ovata</c:v>
                </c:pt>
                <c:pt idx="2">
                  <c:v>Lampsilis radiata</c:v>
                </c:pt>
                <c:pt idx="3">
                  <c:v>Lasmigona costata</c:v>
                </c:pt>
                <c:pt idx="4">
                  <c:v>Lasmingona compressa</c:v>
                </c:pt>
                <c:pt idx="5">
                  <c:v>Leptodea fragilis</c:v>
                </c:pt>
                <c:pt idx="6">
                  <c:v>Ligumia recta</c:v>
                </c:pt>
                <c:pt idx="7">
                  <c:v>Potamilus alatus</c:v>
                </c:pt>
                <c:pt idx="8">
                  <c:v>Pyganodon grandis</c:v>
                </c:pt>
                <c:pt idx="9">
                  <c:v>Strophitus undulatus</c:v>
                </c:pt>
              </c:strCache>
            </c:strRef>
          </c:cat>
          <c:val>
            <c:numRef>
              <c:f>RA!$H$35:$H$44</c:f>
              <c:numCache>
                <c:formatCode>0.0%</c:formatCode>
                <c:ptCount val="10"/>
                <c:pt idx="0">
                  <c:v>0.79855057241886351</c:v>
                </c:pt>
                <c:pt idx="1">
                  <c:v>5.7977103245457413E-2</c:v>
                </c:pt>
                <c:pt idx="2">
                  <c:v>7.9088331057662012E-2</c:v>
                </c:pt>
                <c:pt idx="3">
                  <c:v>7.7722928263837835E-3</c:v>
                </c:pt>
                <c:pt idx="4">
                  <c:v>1.0503098414032139E-4</c:v>
                </c:pt>
                <c:pt idx="5">
                  <c:v>2.7833210797185169E-2</c:v>
                </c:pt>
                <c:pt idx="6">
                  <c:v>2.2056506669467491E-3</c:v>
                </c:pt>
                <c:pt idx="7">
                  <c:v>1.4074151874803067E-2</c:v>
                </c:pt>
                <c:pt idx="8">
                  <c:v>5.3565801911563907E-3</c:v>
                </c:pt>
                <c:pt idx="9">
                  <c:v>7.0370759374015334E-3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7-4010-A2DF-B4C96D72B38E}"/>
            </c:ext>
          </c:extLst>
        </c:ser>
        <c:ser>
          <c:idx val="1"/>
          <c:order val="1"/>
          <c:tx>
            <c:strRef>
              <c:f>RA!$I$34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RA!$G$35:$G$44</c:f>
              <c:strCache>
                <c:ptCount val="10"/>
                <c:pt idx="0">
                  <c:v>Elliptio complanata</c:v>
                </c:pt>
                <c:pt idx="1">
                  <c:v>Lampsilis ovata</c:v>
                </c:pt>
                <c:pt idx="2">
                  <c:v>Lampsilis radiata</c:v>
                </c:pt>
                <c:pt idx="3">
                  <c:v>Lasmigona costata</c:v>
                </c:pt>
                <c:pt idx="4">
                  <c:v>Lasmingona compressa</c:v>
                </c:pt>
                <c:pt idx="5">
                  <c:v>Leptodea fragilis</c:v>
                </c:pt>
                <c:pt idx="6">
                  <c:v>Ligumia recta</c:v>
                </c:pt>
                <c:pt idx="7">
                  <c:v>Potamilus alatus</c:v>
                </c:pt>
                <c:pt idx="8">
                  <c:v>Pyganodon grandis</c:v>
                </c:pt>
                <c:pt idx="9">
                  <c:v>Strophitus undulatus</c:v>
                </c:pt>
              </c:strCache>
            </c:strRef>
          </c:cat>
          <c:val>
            <c:numRef>
              <c:f>RA!$I$35:$I$44</c:f>
              <c:numCache>
                <c:formatCode>0.0%</c:formatCode>
                <c:ptCount val="10"/>
                <c:pt idx="0">
                  <c:v>0.59371362048894061</c:v>
                </c:pt>
                <c:pt idx="1">
                  <c:v>1.0477299185098952E-2</c:v>
                </c:pt>
                <c:pt idx="2">
                  <c:v>0.33178114086146682</c:v>
                </c:pt>
                <c:pt idx="3">
                  <c:v>1.2805587892898719E-2</c:v>
                </c:pt>
                <c:pt idx="4">
                  <c:v>0</c:v>
                </c:pt>
                <c:pt idx="5">
                  <c:v>6.4027939464493594E-3</c:v>
                </c:pt>
                <c:pt idx="6">
                  <c:v>0</c:v>
                </c:pt>
                <c:pt idx="7">
                  <c:v>3.8416763678696161E-2</c:v>
                </c:pt>
                <c:pt idx="8">
                  <c:v>0</c:v>
                </c:pt>
                <c:pt idx="9">
                  <c:v>6.4027939464493594E-3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C7-4010-A2DF-B4C96D72B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6687000"/>
        <c:axId val="606687656"/>
      </c:barChart>
      <c:catAx>
        <c:axId val="606687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687656"/>
        <c:crosses val="autoZero"/>
        <c:auto val="1"/>
        <c:lblAlgn val="ctr"/>
        <c:lblOffset val="100"/>
        <c:noMultiLvlLbl val="0"/>
      </c:catAx>
      <c:valAx>
        <c:axId val="606687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687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B03BE4-030B-4D8C-A7FB-3EFE7A9E05B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94957347-AE73-4409-954D-E1F314397AEC}">
      <dgm:prSet phldrT="[Text]"/>
      <dgm:spPr/>
      <dgm:t>
        <a:bodyPr/>
        <a:lstStyle/>
        <a:p>
          <a:pPr algn="ctr"/>
          <a:r>
            <a:rPr lang="en-US" b="1" i="1" dirty="0"/>
            <a:t>1990 – 1992 Chris Fichtel VT F&amp;W</a:t>
          </a:r>
        </a:p>
        <a:p>
          <a:pPr algn="l"/>
          <a:r>
            <a:rPr lang="en-US" dirty="0">
              <a:solidFill>
                <a:srgbClr val="C00000"/>
              </a:solidFill>
            </a:rPr>
            <a:t>Qualitative, semi-quantitative sampling, bed counts</a:t>
          </a:r>
          <a:endParaRPr lang="en-US" dirty="0"/>
        </a:p>
      </dgm:t>
    </dgm:pt>
    <dgm:pt modelId="{BCD4BBD0-A4DC-467E-B166-C4AC409A07B4}" type="parTrans" cxnId="{E59C1B93-1197-4418-8D87-820E9233713A}">
      <dgm:prSet/>
      <dgm:spPr/>
      <dgm:t>
        <a:bodyPr/>
        <a:lstStyle/>
        <a:p>
          <a:endParaRPr lang="en-US"/>
        </a:p>
      </dgm:t>
    </dgm:pt>
    <dgm:pt modelId="{D430A9AB-CD1A-49A2-893E-F28C4FAE0879}" type="sibTrans" cxnId="{E59C1B93-1197-4418-8D87-820E9233713A}">
      <dgm:prSet/>
      <dgm:spPr/>
      <dgm:t>
        <a:bodyPr/>
        <a:lstStyle/>
        <a:p>
          <a:endParaRPr lang="en-US"/>
        </a:p>
      </dgm:t>
    </dgm:pt>
    <dgm:pt modelId="{4408B8F1-1A8F-4104-950D-826339D667AB}">
      <dgm:prSet phldrT="[Text]"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1" dirty="0"/>
            <a:t>-1997 Dave Smith USGS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1" dirty="0"/>
            <a:t>-2006 – 2018 Marangelo TNC</a:t>
          </a:r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dirty="0"/>
            <a:t>“Book Farm” in West Haven VT</a:t>
          </a:r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dirty="0">
            <a:solidFill>
              <a:srgbClr val="C00000"/>
            </a:solidFill>
          </a:endParaRPr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dirty="0">
              <a:solidFill>
                <a:srgbClr val="C00000"/>
              </a:solidFill>
            </a:rPr>
            <a:t>Quantitative sampling</a:t>
          </a:r>
        </a:p>
      </dgm:t>
    </dgm:pt>
    <dgm:pt modelId="{4552D6F4-A10B-4ADC-9CBD-7F332F3CA426}" type="parTrans" cxnId="{2A8EDF59-6182-4D5E-BE15-E213729E51FC}">
      <dgm:prSet/>
      <dgm:spPr/>
      <dgm:t>
        <a:bodyPr/>
        <a:lstStyle/>
        <a:p>
          <a:endParaRPr lang="en-US"/>
        </a:p>
      </dgm:t>
    </dgm:pt>
    <dgm:pt modelId="{6E6F8244-386C-48E8-A6A4-6EB3AF5FAB8A}" type="sibTrans" cxnId="{2A8EDF59-6182-4D5E-BE15-E213729E51FC}">
      <dgm:prSet/>
      <dgm:spPr/>
      <dgm:t>
        <a:bodyPr/>
        <a:lstStyle/>
        <a:p>
          <a:endParaRPr lang="en-US"/>
        </a:p>
      </dgm:t>
    </dgm:pt>
    <dgm:pt modelId="{22209D5A-65F0-4D75-8843-1ECCD1D3D76F}">
      <dgm:prSet phldrT="[Text]"/>
      <dgm:spPr/>
      <dgm:t>
        <a:bodyPr/>
        <a:lstStyle/>
        <a:p>
          <a:pPr algn="l"/>
          <a:r>
            <a:rPr lang="en-US" b="1" i="1" dirty="0"/>
            <a:t>2019 Marangelo and Lew-Smith</a:t>
          </a:r>
          <a:endParaRPr lang="en-US" i="1" dirty="0"/>
        </a:p>
        <a:p>
          <a:pPr algn="l"/>
          <a:r>
            <a:rPr lang="en-US" dirty="0"/>
            <a:t>Re-survey early 1990’s sites</a:t>
          </a:r>
        </a:p>
        <a:p>
          <a:pPr algn="l"/>
          <a:r>
            <a:rPr lang="en-US" dirty="0">
              <a:solidFill>
                <a:srgbClr val="C00000"/>
              </a:solidFill>
            </a:rPr>
            <a:t>Qualitative and semi-quantitative sampling</a:t>
          </a:r>
        </a:p>
      </dgm:t>
    </dgm:pt>
    <dgm:pt modelId="{9D7235FA-53BD-475A-93B9-19F04D151924}" type="parTrans" cxnId="{CC3B0943-E892-405D-9947-A0873B89E137}">
      <dgm:prSet/>
      <dgm:spPr/>
      <dgm:t>
        <a:bodyPr/>
        <a:lstStyle/>
        <a:p>
          <a:endParaRPr lang="en-US"/>
        </a:p>
      </dgm:t>
    </dgm:pt>
    <dgm:pt modelId="{420DE226-73DE-4971-8A84-5EF453C12B35}" type="sibTrans" cxnId="{CC3B0943-E892-405D-9947-A0873B89E137}">
      <dgm:prSet/>
      <dgm:spPr/>
      <dgm:t>
        <a:bodyPr/>
        <a:lstStyle/>
        <a:p>
          <a:endParaRPr lang="en-US"/>
        </a:p>
      </dgm:t>
    </dgm:pt>
    <dgm:pt modelId="{1F63DE25-2659-4C67-9B91-99EDE3962EB8}" type="pres">
      <dgm:prSet presAssocID="{51B03BE4-030B-4D8C-A7FB-3EFE7A9E05B5}" presName="Name0" presStyleCnt="0">
        <dgm:presLayoutVars>
          <dgm:dir/>
          <dgm:resizeHandles val="exact"/>
        </dgm:presLayoutVars>
      </dgm:prSet>
      <dgm:spPr/>
    </dgm:pt>
    <dgm:pt modelId="{62BE92AD-78F5-4E44-AAD6-9ACCB3BBCDAC}" type="pres">
      <dgm:prSet presAssocID="{51B03BE4-030B-4D8C-A7FB-3EFE7A9E05B5}" presName="arrow" presStyleLbl="bgShp" presStyleIdx="0" presStyleCnt="1"/>
      <dgm:spPr>
        <a:solidFill>
          <a:schemeClr val="accent2">
            <a:lumMod val="75000"/>
          </a:schemeClr>
        </a:solidFill>
      </dgm:spPr>
    </dgm:pt>
    <dgm:pt modelId="{A0D1DD4F-05D7-4914-8E3C-8D35A826D2D2}" type="pres">
      <dgm:prSet presAssocID="{51B03BE4-030B-4D8C-A7FB-3EFE7A9E05B5}" presName="points" presStyleCnt="0"/>
      <dgm:spPr/>
    </dgm:pt>
    <dgm:pt modelId="{7D86D85C-D142-4E88-8560-C9A5BFA55D73}" type="pres">
      <dgm:prSet presAssocID="{94957347-AE73-4409-954D-E1F314397AEC}" presName="compositeA" presStyleCnt="0"/>
      <dgm:spPr/>
    </dgm:pt>
    <dgm:pt modelId="{09800CB2-C3B0-440F-BD34-C67406C7D78A}" type="pres">
      <dgm:prSet presAssocID="{94957347-AE73-4409-954D-E1F314397AEC}" presName="textA" presStyleLbl="revTx" presStyleIdx="0" presStyleCnt="3">
        <dgm:presLayoutVars>
          <dgm:bulletEnabled val="1"/>
        </dgm:presLayoutVars>
      </dgm:prSet>
      <dgm:spPr/>
    </dgm:pt>
    <dgm:pt modelId="{321786E3-C556-4897-AE2D-27A324989267}" type="pres">
      <dgm:prSet presAssocID="{94957347-AE73-4409-954D-E1F314397AEC}" presName="circleA" presStyleLbl="node1" presStyleIdx="0" presStyleCnt="3"/>
      <dgm:spPr/>
    </dgm:pt>
    <dgm:pt modelId="{B52E4C88-A4C7-4A91-89EA-F5445568B509}" type="pres">
      <dgm:prSet presAssocID="{94957347-AE73-4409-954D-E1F314397AEC}" presName="spaceA" presStyleCnt="0"/>
      <dgm:spPr/>
    </dgm:pt>
    <dgm:pt modelId="{B6652713-E254-4F9B-9307-EAB932F7B89D}" type="pres">
      <dgm:prSet presAssocID="{D430A9AB-CD1A-49A2-893E-F28C4FAE0879}" presName="space" presStyleCnt="0"/>
      <dgm:spPr/>
    </dgm:pt>
    <dgm:pt modelId="{7A09F769-C376-4BBA-88C2-2D6F8D8BE35C}" type="pres">
      <dgm:prSet presAssocID="{4408B8F1-1A8F-4104-950D-826339D667AB}" presName="compositeB" presStyleCnt="0"/>
      <dgm:spPr/>
    </dgm:pt>
    <dgm:pt modelId="{03AC13EC-C7D3-4C24-82F7-8E0F9E572836}" type="pres">
      <dgm:prSet presAssocID="{4408B8F1-1A8F-4104-950D-826339D667AB}" presName="textB" presStyleLbl="revTx" presStyleIdx="1" presStyleCnt="3" custScaleX="199049" custLinFactNeighborX="12662" custLinFactNeighborY="3788">
        <dgm:presLayoutVars>
          <dgm:bulletEnabled val="1"/>
        </dgm:presLayoutVars>
      </dgm:prSet>
      <dgm:spPr/>
    </dgm:pt>
    <dgm:pt modelId="{91D4939B-6A59-46A2-8004-FBB12E5E6F5A}" type="pres">
      <dgm:prSet presAssocID="{4408B8F1-1A8F-4104-950D-826339D667AB}" presName="circleB" presStyleLbl="node1" presStyleIdx="1" presStyleCnt="3" custLinFactNeighborX="37121" custLinFactNeighborY="4546"/>
      <dgm:spPr/>
    </dgm:pt>
    <dgm:pt modelId="{CC114839-8E5C-430C-9C22-C359204D9328}" type="pres">
      <dgm:prSet presAssocID="{4408B8F1-1A8F-4104-950D-826339D667AB}" presName="spaceB" presStyleCnt="0"/>
      <dgm:spPr/>
    </dgm:pt>
    <dgm:pt modelId="{A538380F-CEDC-4CB3-A062-381BD589BB83}" type="pres">
      <dgm:prSet presAssocID="{6E6F8244-386C-48E8-A6A4-6EB3AF5FAB8A}" presName="space" presStyleCnt="0"/>
      <dgm:spPr/>
    </dgm:pt>
    <dgm:pt modelId="{720A519A-449E-4A54-B63A-5B166BBC70C3}" type="pres">
      <dgm:prSet presAssocID="{22209D5A-65F0-4D75-8843-1ECCD1D3D76F}" presName="compositeA" presStyleCnt="0"/>
      <dgm:spPr/>
    </dgm:pt>
    <dgm:pt modelId="{37E43499-8BB0-4DCC-BB15-2A02A7CAF631}" type="pres">
      <dgm:prSet presAssocID="{22209D5A-65F0-4D75-8843-1ECCD1D3D76F}" presName="textA" presStyleLbl="revTx" presStyleIdx="2" presStyleCnt="3" custLinFactNeighborX="-3333" custLinFactNeighborY="230">
        <dgm:presLayoutVars>
          <dgm:bulletEnabled val="1"/>
        </dgm:presLayoutVars>
      </dgm:prSet>
      <dgm:spPr/>
    </dgm:pt>
    <dgm:pt modelId="{56DD48A1-690E-4C45-B001-2A5B7A892587}" type="pres">
      <dgm:prSet presAssocID="{22209D5A-65F0-4D75-8843-1ECCD1D3D76F}" presName="circleA" presStyleLbl="node1" presStyleIdx="2" presStyleCnt="3"/>
      <dgm:spPr/>
    </dgm:pt>
    <dgm:pt modelId="{483F9F53-1CB1-49E3-9387-1278DE87F3AF}" type="pres">
      <dgm:prSet presAssocID="{22209D5A-65F0-4D75-8843-1ECCD1D3D76F}" presName="spaceA" presStyleCnt="0"/>
      <dgm:spPr/>
    </dgm:pt>
  </dgm:ptLst>
  <dgm:cxnLst>
    <dgm:cxn modelId="{CC3B0943-E892-405D-9947-A0873B89E137}" srcId="{51B03BE4-030B-4D8C-A7FB-3EFE7A9E05B5}" destId="{22209D5A-65F0-4D75-8843-1ECCD1D3D76F}" srcOrd="2" destOrd="0" parTransId="{9D7235FA-53BD-475A-93B9-19F04D151924}" sibTransId="{420DE226-73DE-4971-8A84-5EF453C12B35}"/>
    <dgm:cxn modelId="{FEF75C74-0926-4F76-86A3-C2FC2B1FAEB4}" type="presOf" srcId="{4408B8F1-1A8F-4104-950D-826339D667AB}" destId="{03AC13EC-C7D3-4C24-82F7-8E0F9E572836}" srcOrd="0" destOrd="0" presId="urn:microsoft.com/office/officeart/2005/8/layout/hProcess11"/>
    <dgm:cxn modelId="{2A8EDF59-6182-4D5E-BE15-E213729E51FC}" srcId="{51B03BE4-030B-4D8C-A7FB-3EFE7A9E05B5}" destId="{4408B8F1-1A8F-4104-950D-826339D667AB}" srcOrd="1" destOrd="0" parTransId="{4552D6F4-A10B-4ADC-9CBD-7F332F3CA426}" sibTransId="{6E6F8244-386C-48E8-A6A4-6EB3AF5FAB8A}"/>
    <dgm:cxn modelId="{CECE2784-01B3-4813-8CFA-D3AB07DE62CB}" type="presOf" srcId="{51B03BE4-030B-4D8C-A7FB-3EFE7A9E05B5}" destId="{1F63DE25-2659-4C67-9B91-99EDE3962EB8}" srcOrd="0" destOrd="0" presId="urn:microsoft.com/office/officeart/2005/8/layout/hProcess11"/>
    <dgm:cxn modelId="{E59C1B93-1197-4418-8D87-820E9233713A}" srcId="{51B03BE4-030B-4D8C-A7FB-3EFE7A9E05B5}" destId="{94957347-AE73-4409-954D-E1F314397AEC}" srcOrd="0" destOrd="0" parTransId="{BCD4BBD0-A4DC-467E-B166-C4AC409A07B4}" sibTransId="{D430A9AB-CD1A-49A2-893E-F28C4FAE0879}"/>
    <dgm:cxn modelId="{84003998-BCAE-4324-A8DA-AAB48CC9A923}" type="presOf" srcId="{94957347-AE73-4409-954D-E1F314397AEC}" destId="{09800CB2-C3B0-440F-BD34-C67406C7D78A}" srcOrd="0" destOrd="0" presId="urn:microsoft.com/office/officeart/2005/8/layout/hProcess11"/>
    <dgm:cxn modelId="{D6BEDFF9-38D3-45D1-9E6B-79A36BF95ACF}" type="presOf" srcId="{22209D5A-65F0-4D75-8843-1ECCD1D3D76F}" destId="{37E43499-8BB0-4DCC-BB15-2A02A7CAF631}" srcOrd="0" destOrd="0" presId="urn:microsoft.com/office/officeart/2005/8/layout/hProcess11"/>
    <dgm:cxn modelId="{3E2A8846-F26E-498F-BA58-04FD9AAD91CD}" type="presParOf" srcId="{1F63DE25-2659-4C67-9B91-99EDE3962EB8}" destId="{62BE92AD-78F5-4E44-AAD6-9ACCB3BBCDAC}" srcOrd="0" destOrd="0" presId="urn:microsoft.com/office/officeart/2005/8/layout/hProcess11"/>
    <dgm:cxn modelId="{35800BDC-4F0B-4568-8E3A-A6C66610E72B}" type="presParOf" srcId="{1F63DE25-2659-4C67-9B91-99EDE3962EB8}" destId="{A0D1DD4F-05D7-4914-8E3C-8D35A826D2D2}" srcOrd="1" destOrd="0" presId="urn:microsoft.com/office/officeart/2005/8/layout/hProcess11"/>
    <dgm:cxn modelId="{240540DA-F6DB-4210-B052-A8FF99F6A119}" type="presParOf" srcId="{A0D1DD4F-05D7-4914-8E3C-8D35A826D2D2}" destId="{7D86D85C-D142-4E88-8560-C9A5BFA55D73}" srcOrd="0" destOrd="0" presId="urn:microsoft.com/office/officeart/2005/8/layout/hProcess11"/>
    <dgm:cxn modelId="{404C5F8A-EA83-4EBB-A39A-9F190DABB07B}" type="presParOf" srcId="{7D86D85C-D142-4E88-8560-C9A5BFA55D73}" destId="{09800CB2-C3B0-440F-BD34-C67406C7D78A}" srcOrd="0" destOrd="0" presId="urn:microsoft.com/office/officeart/2005/8/layout/hProcess11"/>
    <dgm:cxn modelId="{B0460BBA-7472-4030-8B01-D56B2F00B094}" type="presParOf" srcId="{7D86D85C-D142-4E88-8560-C9A5BFA55D73}" destId="{321786E3-C556-4897-AE2D-27A324989267}" srcOrd="1" destOrd="0" presId="urn:microsoft.com/office/officeart/2005/8/layout/hProcess11"/>
    <dgm:cxn modelId="{4C039B2A-B71B-431D-BD6A-0E5DFCFBF002}" type="presParOf" srcId="{7D86D85C-D142-4E88-8560-C9A5BFA55D73}" destId="{B52E4C88-A4C7-4A91-89EA-F5445568B509}" srcOrd="2" destOrd="0" presId="urn:microsoft.com/office/officeart/2005/8/layout/hProcess11"/>
    <dgm:cxn modelId="{29A71EF3-2C7C-4301-9DD9-DAF919D60356}" type="presParOf" srcId="{A0D1DD4F-05D7-4914-8E3C-8D35A826D2D2}" destId="{B6652713-E254-4F9B-9307-EAB932F7B89D}" srcOrd="1" destOrd="0" presId="urn:microsoft.com/office/officeart/2005/8/layout/hProcess11"/>
    <dgm:cxn modelId="{F101B303-5F61-4914-85C0-F6362DC2999F}" type="presParOf" srcId="{A0D1DD4F-05D7-4914-8E3C-8D35A826D2D2}" destId="{7A09F769-C376-4BBA-88C2-2D6F8D8BE35C}" srcOrd="2" destOrd="0" presId="urn:microsoft.com/office/officeart/2005/8/layout/hProcess11"/>
    <dgm:cxn modelId="{D50A10B5-5A5E-401E-9800-04E1324FA790}" type="presParOf" srcId="{7A09F769-C376-4BBA-88C2-2D6F8D8BE35C}" destId="{03AC13EC-C7D3-4C24-82F7-8E0F9E572836}" srcOrd="0" destOrd="0" presId="urn:microsoft.com/office/officeart/2005/8/layout/hProcess11"/>
    <dgm:cxn modelId="{698B4F05-E95B-44C5-B587-E56F66C7F5EF}" type="presParOf" srcId="{7A09F769-C376-4BBA-88C2-2D6F8D8BE35C}" destId="{91D4939B-6A59-46A2-8004-FBB12E5E6F5A}" srcOrd="1" destOrd="0" presId="urn:microsoft.com/office/officeart/2005/8/layout/hProcess11"/>
    <dgm:cxn modelId="{5E7E59A1-517A-4870-B3B4-143B0D7DA699}" type="presParOf" srcId="{7A09F769-C376-4BBA-88C2-2D6F8D8BE35C}" destId="{CC114839-8E5C-430C-9C22-C359204D9328}" srcOrd="2" destOrd="0" presId="urn:microsoft.com/office/officeart/2005/8/layout/hProcess11"/>
    <dgm:cxn modelId="{795A7A13-178F-4528-BA04-F80123BDB95B}" type="presParOf" srcId="{A0D1DD4F-05D7-4914-8E3C-8D35A826D2D2}" destId="{A538380F-CEDC-4CB3-A062-381BD589BB83}" srcOrd="3" destOrd="0" presId="urn:microsoft.com/office/officeart/2005/8/layout/hProcess11"/>
    <dgm:cxn modelId="{7085884A-F2E0-44E1-A6D0-2330EFE0D000}" type="presParOf" srcId="{A0D1DD4F-05D7-4914-8E3C-8D35A826D2D2}" destId="{720A519A-449E-4A54-B63A-5B166BBC70C3}" srcOrd="4" destOrd="0" presId="urn:microsoft.com/office/officeart/2005/8/layout/hProcess11"/>
    <dgm:cxn modelId="{7A1C130C-F057-4AE3-AC15-090A433C2536}" type="presParOf" srcId="{720A519A-449E-4A54-B63A-5B166BBC70C3}" destId="{37E43499-8BB0-4DCC-BB15-2A02A7CAF631}" srcOrd="0" destOrd="0" presId="urn:microsoft.com/office/officeart/2005/8/layout/hProcess11"/>
    <dgm:cxn modelId="{44DF4503-FE96-48D6-9D9D-99F3BB282F42}" type="presParOf" srcId="{720A519A-449E-4A54-B63A-5B166BBC70C3}" destId="{56DD48A1-690E-4C45-B001-2A5B7A892587}" srcOrd="1" destOrd="0" presId="urn:microsoft.com/office/officeart/2005/8/layout/hProcess11"/>
    <dgm:cxn modelId="{30AA88BF-B435-42FF-92BC-CEBC230B84F1}" type="presParOf" srcId="{720A519A-449E-4A54-B63A-5B166BBC70C3}" destId="{483F9F53-1CB1-49E3-9387-1278DE87F3A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E92AD-78F5-4E44-AAD6-9ACCB3BBCDAC}">
      <dsp:nvSpPr>
        <dsp:cNvPr id="0" name=""/>
        <dsp:cNvSpPr/>
      </dsp:nvSpPr>
      <dsp:spPr>
        <a:xfrm>
          <a:off x="0" y="1508759"/>
          <a:ext cx="8610600" cy="2011680"/>
        </a:xfrm>
        <a:prstGeom prst="notchedRightArrow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00CB2-C3B0-440F-BD34-C67406C7D78A}">
      <dsp:nvSpPr>
        <dsp:cNvPr id="0" name=""/>
        <dsp:cNvSpPr/>
      </dsp:nvSpPr>
      <dsp:spPr>
        <a:xfrm>
          <a:off x="1342" y="0"/>
          <a:ext cx="1893869" cy="201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1990 – 1992 Chris Fichtel VT F&amp;W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C00000"/>
              </a:solidFill>
            </a:rPr>
            <a:t>Qualitative, semi-quantitative sampling, bed counts</a:t>
          </a:r>
          <a:endParaRPr lang="en-US" sz="1700" kern="1200" dirty="0"/>
        </a:p>
      </dsp:txBody>
      <dsp:txXfrm>
        <a:off x="1342" y="0"/>
        <a:ext cx="1893869" cy="2011680"/>
      </dsp:txXfrm>
    </dsp:sp>
    <dsp:sp modelId="{321786E3-C556-4897-AE2D-27A324989267}">
      <dsp:nvSpPr>
        <dsp:cNvPr id="0" name=""/>
        <dsp:cNvSpPr/>
      </dsp:nvSpPr>
      <dsp:spPr>
        <a:xfrm>
          <a:off x="696817" y="2263140"/>
          <a:ext cx="502920" cy="502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AC13EC-C7D3-4C24-82F7-8E0F9E572836}">
      <dsp:nvSpPr>
        <dsp:cNvPr id="0" name=""/>
        <dsp:cNvSpPr/>
      </dsp:nvSpPr>
      <dsp:spPr>
        <a:xfrm>
          <a:off x="2229707" y="3017519"/>
          <a:ext cx="3769728" cy="201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1" kern="1200" dirty="0"/>
            <a:t>-1997 Dave Smith USGS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1" kern="1200" dirty="0"/>
            <a:t>-2006 – 2018 Marangelo TNC</a:t>
          </a:r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“Book Farm” in West Haven VT</a:t>
          </a:r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rgbClr val="C00000"/>
            </a:solidFill>
          </a:endParaRPr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C00000"/>
              </a:solidFill>
            </a:rPr>
            <a:t>Quantitative sampling</a:t>
          </a:r>
        </a:p>
      </dsp:txBody>
      <dsp:txXfrm>
        <a:off x="2229707" y="3017519"/>
        <a:ext cx="3769728" cy="2011680"/>
      </dsp:txXfrm>
    </dsp:sp>
    <dsp:sp modelId="{91D4939B-6A59-46A2-8004-FBB12E5E6F5A}">
      <dsp:nvSpPr>
        <dsp:cNvPr id="0" name=""/>
        <dsp:cNvSpPr/>
      </dsp:nvSpPr>
      <dsp:spPr>
        <a:xfrm>
          <a:off x="3809998" y="2286002"/>
          <a:ext cx="502920" cy="502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43499-8BB0-4DCC-BB15-2A02A7CAF631}">
      <dsp:nvSpPr>
        <dsp:cNvPr id="0" name=""/>
        <dsp:cNvSpPr/>
      </dsp:nvSpPr>
      <dsp:spPr>
        <a:xfrm>
          <a:off x="5791204" y="4626"/>
          <a:ext cx="1893869" cy="201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2019 Marangelo and Lew-Smith</a:t>
          </a:r>
          <a:endParaRPr lang="en-US" sz="1700" i="1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Re-survey early 1990’s sites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C00000"/>
              </a:solidFill>
            </a:rPr>
            <a:t>Qualitative and semi-quantitative sampling</a:t>
          </a:r>
        </a:p>
      </dsp:txBody>
      <dsp:txXfrm>
        <a:off x="5791204" y="4626"/>
        <a:ext cx="1893869" cy="2011680"/>
      </dsp:txXfrm>
    </dsp:sp>
    <dsp:sp modelId="{56DD48A1-690E-4C45-B001-2A5B7A892587}">
      <dsp:nvSpPr>
        <dsp:cNvPr id="0" name=""/>
        <dsp:cNvSpPr/>
      </dsp:nvSpPr>
      <dsp:spPr>
        <a:xfrm>
          <a:off x="6549802" y="2263140"/>
          <a:ext cx="502920" cy="502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0.32251</cdr:x>
      <cdr:y>0.71</cdr:y>
    </cdr:from>
    <cdr:to>
      <cdr:x>0.3688</cdr:x>
      <cdr:y>0.96038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F385533A-8AD1-4D0E-8700-71256968E37B}"/>
            </a:ext>
          </a:extLst>
        </cdr:cNvPr>
        <cdr:cNvSpPr/>
      </cdr:nvSpPr>
      <cdr:spPr>
        <a:xfrm xmlns:a="http://schemas.openxmlformats.org/drawingml/2006/main" rot="2445294">
          <a:off x="2654093" y="4869168"/>
          <a:ext cx="381000" cy="171712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0.41435</cdr:x>
      <cdr:y>0.71</cdr:y>
    </cdr:from>
    <cdr:to>
      <cdr:x>0.46064</cdr:x>
      <cdr:y>0.96038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4DEBF915-F803-4B28-9C3E-09955C384144}"/>
            </a:ext>
          </a:extLst>
        </cdr:cNvPr>
        <cdr:cNvSpPr/>
      </cdr:nvSpPr>
      <cdr:spPr>
        <a:xfrm xmlns:a="http://schemas.openxmlformats.org/drawingml/2006/main" rot="2445294">
          <a:off x="3409897" y="4869170"/>
          <a:ext cx="381000" cy="171712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0.49768</cdr:x>
      <cdr:y>0.7174</cdr:y>
    </cdr:from>
    <cdr:to>
      <cdr:x>0.54398</cdr:x>
      <cdr:y>0.96778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4DEBF915-F803-4B28-9C3E-09955C384144}"/>
            </a:ext>
          </a:extLst>
        </cdr:cNvPr>
        <cdr:cNvSpPr/>
      </cdr:nvSpPr>
      <cdr:spPr>
        <a:xfrm xmlns:a="http://schemas.openxmlformats.org/drawingml/2006/main" rot="2445294">
          <a:off x="4095698" y="4919903"/>
          <a:ext cx="381000" cy="171712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0.58955</cdr:x>
      <cdr:y>0.71506</cdr:y>
    </cdr:from>
    <cdr:to>
      <cdr:x>0.64181</cdr:x>
      <cdr:y>0.96544</cdr:y>
    </cdr:to>
    <cdr:sp macro="" textlink="">
      <cdr:nvSpPr>
        <cdr:cNvPr id="5" name="Oval 4">
          <a:extLst xmlns:a="http://schemas.openxmlformats.org/drawingml/2006/main">
            <a:ext uri="{FF2B5EF4-FFF2-40B4-BE49-F238E27FC236}">
              <a16:creationId xmlns:a16="http://schemas.microsoft.com/office/drawing/2014/main" id="{4DEBF915-F803-4B28-9C3E-09955C384144}"/>
            </a:ext>
          </a:extLst>
        </cdr:cNvPr>
        <cdr:cNvSpPr/>
      </cdr:nvSpPr>
      <cdr:spPr>
        <a:xfrm xmlns:a="http://schemas.openxmlformats.org/drawingml/2006/main" rot="2445294">
          <a:off x="4851746" y="4903882"/>
          <a:ext cx="430084" cy="171712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0.23842</cdr:x>
      <cdr:y>0.7174</cdr:y>
    </cdr:from>
    <cdr:to>
      <cdr:x>0.28472</cdr:x>
      <cdr:y>0.96778</cdr:y>
    </cdr:to>
    <cdr:sp macro="" textlink="">
      <cdr:nvSpPr>
        <cdr:cNvPr id="6" name="Oval 5">
          <a:extLst xmlns:a="http://schemas.openxmlformats.org/drawingml/2006/main">
            <a:ext uri="{FF2B5EF4-FFF2-40B4-BE49-F238E27FC236}">
              <a16:creationId xmlns:a16="http://schemas.microsoft.com/office/drawing/2014/main" id="{3BC41866-CB73-44BA-9051-744CB015C468}"/>
            </a:ext>
          </a:extLst>
        </cdr:cNvPr>
        <cdr:cNvSpPr/>
      </cdr:nvSpPr>
      <cdr:spPr>
        <a:xfrm xmlns:a="http://schemas.openxmlformats.org/drawingml/2006/main" rot="2445294">
          <a:off x="1962097" y="4919903"/>
          <a:ext cx="381000" cy="171712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0.24799</cdr:x>
      <cdr:y>0.76156</cdr:y>
    </cdr:from>
    <cdr:to>
      <cdr:x>0.29146</cdr:x>
      <cdr:y>0.92753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E7031060-F1BA-43C0-BDA7-6C9BC815D80F}"/>
            </a:ext>
          </a:extLst>
        </cdr:cNvPr>
        <cdr:cNvSpPr/>
      </cdr:nvSpPr>
      <cdr:spPr>
        <a:xfrm xmlns:a="http://schemas.openxmlformats.org/drawingml/2006/main" rot="2489519">
          <a:off x="2173105" y="4903576"/>
          <a:ext cx="381000" cy="106868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0.33494</cdr:x>
      <cdr:y>0.76156</cdr:y>
    </cdr:from>
    <cdr:to>
      <cdr:x>0.37842</cdr:x>
      <cdr:y>0.92753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96084294-5690-4BF9-B8E2-4250FC32553E}"/>
            </a:ext>
          </a:extLst>
        </cdr:cNvPr>
        <cdr:cNvSpPr/>
      </cdr:nvSpPr>
      <cdr:spPr>
        <a:xfrm xmlns:a="http://schemas.openxmlformats.org/drawingml/2006/main" rot="2489519">
          <a:off x="2935105" y="4903577"/>
          <a:ext cx="381000" cy="106868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0.4306</cdr:x>
      <cdr:y>0.7594</cdr:y>
    </cdr:from>
    <cdr:to>
      <cdr:x>0.47407</cdr:x>
      <cdr:y>0.92538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96084294-5690-4BF9-B8E2-4250FC32553E}"/>
            </a:ext>
          </a:extLst>
        </cdr:cNvPr>
        <cdr:cNvSpPr/>
      </cdr:nvSpPr>
      <cdr:spPr>
        <a:xfrm xmlns:a="http://schemas.openxmlformats.org/drawingml/2006/main" rot="2489519">
          <a:off x="3773305" y="4889720"/>
          <a:ext cx="381000" cy="106868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0.51755</cdr:x>
      <cdr:y>0.76156</cdr:y>
    </cdr:from>
    <cdr:to>
      <cdr:x>0.56103</cdr:x>
      <cdr:y>0.92753</cdr:y>
    </cdr:to>
    <cdr:sp macro="" textlink="">
      <cdr:nvSpPr>
        <cdr:cNvPr id="5" name="Oval 4">
          <a:extLst xmlns:a="http://schemas.openxmlformats.org/drawingml/2006/main">
            <a:ext uri="{FF2B5EF4-FFF2-40B4-BE49-F238E27FC236}">
              <a16:creationId xmlns:a16="http://schemas.microsoft.com/office/drawing/2014/main" id="{96084294-5690-4BF9-B8E2-4250FC32553E}"/>
            </a:ext>
          </a:extLst>
        </cdr:cNvPr>
        <cdr:cNvSpPr/>
      </cdr:nvSpPr>
      <cdr:spPr>
        <a:xfrm xmlns:a="http://schemas.openxmlformats.org/drawingml/2006/main" rot="2489519">
          <a:off x="4535305" y="4903576"/>
          <a:ext cx="381000" cy="106868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0.6132</cdr:x>
      <cdr:y>0.76586</cdr:y>
    </cdr:from>
    <cdr:to>
      <cdr:x>0.65668</cdr:x>
      <cdr:y>0.93183</cdr:y>
    </cdr:to>
    <cdr:sp macro="" textlink="">
      <cdr:nvSpPr>
        <cdr:cNvPr id="6" name="Oval 5">
          <a:extLst xmlns:a="http://schemas.openxmlformats.org/drawingml/2006/main">
            <a:ext uri="{FF2B5EF4-FFF2-40B4-BE49-F238E27FC236}">
              <a16:creationId xmlns:a16="http://schemas.microsoft.com/office/drawing/2014/main" id="{96084294-5690-4BF9-B8E2-4250FC32553E}"/>
            </a:ext>
          </a:extLst>
        </cdr:cNvPr>
        <cdr:cNvSpPr/>
      </cdr:nvSpPr>
      <cdr:spPr>
        <a:xfrm xmlns:a="http://schemas.openxmlformats.org/drawingml/2006/main" rot="2489519">
          <a:off x="5373506" y="4931285"/>
          <a:ext cx="381000" cy="106868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0.62356</cdr:x>
      <cdr:y>0.80867</cdr:y>
    </cdr:from>
    <cdr:to>
      <cdr:x>0.70675</cdr:x>
      <cdr:y>1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747BA421-2C03-4C66-9FB1-B673537E5694}"/>
            </a:ext>
          </a:extLst>
        </cdr:cNvPr>
        <cdr:cNvSpPr/>
      </cdr:nvSpPr>
      <cdr:spPr>
        <a:xfrm xmlns:a="http://schemas.openxmlformats.org/drawingml/2006/main">
          <a:off x="5140583" y="2471558"/>
          <a:ext cx="685800" cy="58477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0.72256</cdr:x>
      <cdr:y>0.80867</cdr:y>
    </cdr:from>
    <cdr:to>
      <cdr:x>0.80575</cdr:x>
      <cdr:y>1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C480D7B7-F3F5-4413-A4F8-9AE58E6AA7EE}"/>
            </a:ext>
          </a:extLst>
        </cdr:cNvPr>
        <cdr:cNvSpPr/>
      </cdr:nvSpPr>
      <cdr:spPr>
        <a:xfrm xmlns:a="http://schemas.openxmlformats.org/drawingml/2006/main">
          <a:off x="5956680" y="2471558"/>
          <a:ext cx="685800" cy="58477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0.07458</cdr:x>
      <cdr:y>0.79073</cdr:y>
    </cdr:from>
    <cdr:to>
      <cdr:x>0.1548</cdr:x>
      <cdr:y>1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FF84B862-B245-4BF3-90E3-17D74304A5C4}"/>
            </a:ext>
          </a:extLst>
        </cdr:cNvPr>
        <cdr:cNvSpPr/>
      </cdr:nvSpPr>
      <cdr:spPr>
        <a:xfrm xmlns:a="http://schemas.openxmlformats.org/drawingml/2006/main">
          <a:off x="637526" y="2209621"/>
          <a:ext cx="685800" cy="58477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0.19045</cdr:x>
      <cdr:y>0.79073</cdr:y>
    </cdr:from>
    <cdr:to>
      <cdr:x>0.27068</cdr:x>
      <cdr:y>1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FF84B862-B245-4BF3-90E3-17D74304A5C4}"/>
            </a:ext>
          </a:extLst>
        </cdr:cNvPr>
        <cdr:cNvSpPr/>
      </cdr:nvSpPr>
      <cdr:spPr>
        <a:xfrm xmlns:a="http://schemas.openxmlformats.org/drawingml/2006/main">
          <a:off x="1628126" y="2209621"/>
          <a:ext cx="685800" cy="58477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0.41978</cdr:x>
      <cdr:y>0.79073</cdr:y>
    </cdr:from>
    <cdr:to>
      <cdr:x>0.5</cdr:x>
      <cdr:y>1</cdr:y>
    </cdr:to>
    <cdr:sp macro="" textlink="">
      <cdr:nvSpPr>
        <cdr:cNvPr id="5" name="Oval 4">
          <a:extLst xmlns:a="http://schemas.openxmlformats.org/drawingml/2006/main">
            <a:ext uri="{FF2B5EF4-FFF2-40B4-BE49-F238E27FC236}">
              <a16:creationId xmlns:a16="http://schemas.microsoft.com/office/drawing/2014/main" id="{FF84B862-B245-4BF3-90E3-17D74304A5C4}"/>
            </a:ext>
          </a:extLst>
        </cdr:cNvPr>
        <cdr:cNvSpPr/>
      </cdr:nvSpPr>
      <cdr:spPr>
        <a:xfrm xmlns:a="http://schemas.openxmlformats.org/drawingml/2006/main">
          <a:off x="3588543" y="2209621"/>
          <a:ext cx="685800" cy="58477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0.53809</cdr:x>
      <cdr:y>0.79073</cdr:y>
    </cdr:from>
    <cdr:to>
      <cdr:x>0.61831</cdr:x>
      <cdr:y>1</cdr:y>
    </cdr:to>
    <cdr:sp macro="" textlink="">
      <cdr:nvSpPr>
        <cdr:cNvPr id="6" name="Oval 5">
          <a:extLst xmlns:a="http://schemas.openxmlformats.org/drawingml/2006/main">
            <a:ext uri="{FF2B5EF4-FFF2-40B4-BE49-F238E27FC236}">
              <a16:creationId xmlns:a16="http://schemas.microsoft.com/office/drawing/2014/main" id="{FF84B862-B245-4BF3-90E3-17D74304A5C4}"/>
            </a:ext>
          </a:extLst>
        </cdr:cNvPr>
        <cdr:cNvSpPr/>
      </cdr:nvSpPr>
      <cdr:spPr>
        <a:xfrm xmlns:a="http://schemas.openxmlformats.org/drawingml/2006/main">
          <a:off x="4599926" y="2209621"/>
          <a:ext cx="685800" cy="58477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0.65396</cdr:x>
      <cdr:y>0.79073</cdr:y>
    </cdr:from>
    <cdr:to>
      <cdr:x>0.73419</cdr:x>
      <cdr:y>1</cdr:y>
    </cdr:to>
    <cdr:sp macro="" textlink="">
      <cdr:nvSpPr>
        <cdr:cNvPr id="7" name="Oval 6">
          <a:extLst xmlns:a="http://schemas.openxmlformats.org/drawingml/2006/main">
            <a:ext uri="{FF2B5EF4-FFF2-40B4-BE49-F238E27FC236}">
              <a16:creationId xmlns:a16="http://schemas.microsoft.com/office/drawing/2014/main" id="{FF84B862-B245-4BF3-90E3-17D74304A5C4}"/>
            </a:ext>
          </a:extLst>
        </cdr:cNvPr>
        <cdr:cNvSpPr/>
      </cdr:nvSpPr>
      <cdr:spPr>
        <a:xfrm xmlns:a="http://schemas.openxmlformats.org/drawingml/2006/main">
          <a:off x="5590526" y="2209621"/>
          <a:ext cx="685800" cy="58477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0.36275</cdr:x>
      <cdr:y>0.82284</cdr:y>
    </cdr:from>
    <cdr:to>
      <cdr:x>0.47059</cdr:x>
      <cdr:y>0.92722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7F0A3470-6116-4525-81E6-4C6D3E50D423}"/>
            </a:ext>
          </a:extLst>
        </cdr:cNvPr>
        <cdr:cNvSpPr/>
      </cdr:nvSpPr>
      <cdr:spPr>
        <a:xfrm xmlns:a="http://schemas.openxmlformats.org/drawingml/2006/main">
          <a:off x="2819400" y="4204854"/>
          <a:ext cx="838200" cy="533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0.45588</cdr:x>
      <cdr:y>0.82013</cdr:y>
    </cdr:from>
    <cdr:to>
      <cdr:x>0.56373</cdr:x>
      <cdr:y>0.92451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7F0A3470-6116-4525-81E6-4C6D3E50D423}"/>
            </a:ext>
          </a:extLst>
        </cdr:cNvPr>
        <cdr:cNvSpPr/>
      </cdr:nvSpPr>
      <cdr:spPr>
        <a:xfrm xmlns:a="http://schemas.openxmlformats.org/drawingml/2006/main">
          <a:off x="3543300" y="4190999"/>
          <a:ext cx="838200" cy="533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0.56373</cdr:x>
      <cdr:y>0.82013</cdr:y>
    </cdr:from>
    <cdr:to>
      <cdr:x>0.67157</cdr:x>
      <cdr:y>0.92451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7F0A3470-6116-4525-81E6-4C6D3E50D423}"/>
            </a:ext>
          </a:extLst>
        </cdr:cNvPr>
        <cdr:cNvSpPr/>
      </cdr:nvSpPr>
      <cdr:spPr>
        <a:xfrm xmlns:a="http://schemas.openxmlformats.org/drawingml/2006/main">
          <a:off x="4381500" y="4190999"/>
          <a:ext cx="838200" cy="533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0.67647</cdr:x>
      <cdr:y>0.82013</cdr:y>
    </cdr:from>
    <cdr:to>
      <cdr:x>0.78431</cdr:x>
      <cdr:y>0.92451</cdr:y>
    </cdr:to>
    <cdr:sp macro="" textlink="">
      <cdr:nvSpPr>
        <cdr:cNvPr id="5" name="Oval 4">
          <a:extLst xmlns:a="http://schemas.openxmlformats.org/drawingml/2006/main">
            <a:ext uri="{FF2B5EF4-FFF2-40B4-BE49-F238E27FC236}">
              <a16:creationId xmlns:a16="http://schemas.microsoft.com/office/drawing/2014/main" id="{7F0A3470-6116-4525-81E6-4C6D3E50D423}"/>
            </a:ext>
          </a:extLst>
        </cdr:cNvPr>
        <cdr:cNvSpPr/>
      </cdr:nvSpPr>
      <cdr:spPr>
        <a:xfrm xmlns:a="http://schemas.openxmlformats.org/drawingml/2006/main">
          <a:off x="5257800" y="4190999"/>
          <a:ext cx="838200" cy="533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0.68147</cdr:x>
      <cdr:y>0.57013</cdr:y>
    </cdr:from>
    <cdr:to>
      <cdr:x>0.72031</cdr:x>
      <cdr:y>0.91513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A568130F-C892-40ED-983E-6C358EAAE1D2}"/>
            </a:ext>
          </a:extLst>
        </cdr:cNvPr>
        <cdr:cNvSpPr/>
      </cdr:nvSpPr>
      <cdr:spPr>
        <a:xfrm xmlns:a="http://schemas.openxmlformats.org/drawingml/2006/main" rot="2595858">
          <a:off x="5348611" y="3020723"/>
          <a:ext cx="304800" cy="18278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0.1567</cdr:x>
      <cdr:y>0.6106</cdr:y>
    </cdr:from>
    <cdr:to>
      <cdr:x>0.19553</cdr:x>
      <cdr:y>0.86948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4C4B17A1-0145-47B9-832E-4FC942D2AAC9}"/>
            </a:ext>
          </a:extLst>
        </cdr:cNvPr>
        <cdr:cNvSpPr/>
      </cdr:nvSpPr>
      <cdr:spPr>
        <a:xfrm xmlns:a="http://schemas.openxmlformats.org/drawingml/2006/main" rot="2595858">
          <a:off x="1229856" y="3235130"/>
          <a:ext cx="304800" cy="13716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0.32225</cdr:x>
      <cdr:y>0.58451</cdr:y>
    </cdr:from>
    <cdr:to>
      <cdr:x>0.36108</cdr:x>
      <cdr:y>0.92951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FE38CE2F-8399-410D-A8D8-21CB44D9D030}"/>
            </a:ext>
          </a:extLst>
        </cdr:cNvPr>
        <cdr:cNvSpPr/>
      </cdr:nvSpPr>
      <cdr:spPr>
        <a:xfrm xmlns:a="http://schemas.openxmlformats.org/drawingml/2006/main" rot="2595858">
          <a:off x="2529211" y="3096923"/>
          <a:ext cx="304800" cy="18278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0.6038</cdr:x>
      <cdr:y>0.55575</cdr:y>
    </cdr:from>
    <cdr:to>
      <cdr:x>0.64264</cdr:x>
      <cdr:y>0.90074</cdr:y>
    </cdr:to>
    <cdr:sp macro="" textlink="">
      <cdr:nvSpPr>
        <cdr:cNvPr id="5" name="Oval 4">
          <a:extLst xmlns:a="http://schemas.openxmlformats.org/drawingml/2006/main">
            <a:ext uri="{FF2B5EF4-FFF2-40B4-BE49-F238E27FC236}">
              <a16:creationId xmlns:a16="http://schemas.microsoft.com/office/drawing/2014/main" id="{FE38CE2F-8399-410D-A8D8-21CB44D9D030}"/>
            </a:ext>
          </a:extLst>
        </cdr:cNvPr>
        <cdr:cNvSpPr/>
      </cdr:nvSpPr>
      <cdr:spPr>
        <a:xfrm xmlns:a="http://schemas.openxmlformats.org/drawingml/2006/main" rot="2595858">
          <a:off x="4739011" y="2944523"/>
          <a:ext cx="304800" cy="18278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0.50015</cdr:x>
      <cdr:y>0.58451</cdr:y>
    </cdr:from>
    <cdr:to>
      <cdr:x>0.53898</cdr:x>
      <cdr:y>0.92951</cdr:y>
    </cdr:to>
    <cdr:sp macro="" textlink="">
      <cdr:nvSpPr>
        <cdr:cNvPr id="6" name="Oval 5">
          <a:extLst xmlns:a="http://schemas.openxmlformats.org/drawingml/2006/main">
            <a:ext uri="{FF2B5EF4-FFF2-40B4-BE49-F238E27FC236}">
              <a16:creationId xmlns:a16="http://schemas.microsoft.com/office/drawing/2014/main" id="{BE61C7EA-6FFA-41AD-A95C-E01441EAF2D2}"/>
            </a:ext>
          </a:extLst>
        </cdr:cNvPr>
        <cdr:cNvSpPr/>
      </cdr:nvSpPr>
      <cdr:spPr>
        <a:xfrm xmlns:a="http://schemas.openxmlformats.org/drawingml/2006/main" rot="2595858">
          <a:off x="3925454" y="3096923"/>
          <a:ext cx="304800" cy="182786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FDB68-79AF-47E2-9C13-EE3AB19647EE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85529-F6C6-4DE9-AC2C-C5D7FA58D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7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85529-F6C6-4DE9-AC2C-C5D7FA58D7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1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85529-F6C6-4DE9-AC2C-C5D7FA58D7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6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85529-F6C6-4DE9-AC2C-C5D7FA58D7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1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3722E-A104-4CA0-A160-A82C2C711E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2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hints from LIDAR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3722E-A104-4CA0-A160-A82C2C711E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4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Sobering bit of context with respect to systems oriented conservation efforts:  mussels may not respond to the most commonly invoked levers of aquatic conservation practice.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85529-F6C6-4DE9-AC2C-C5D7FA58D7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5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560FE-3615-4308-9A59-806434DFD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CE707-C3E3-4C26-9823-033C46B1B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C28F6-A9C6-4C97-BC69-092D5F86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25E13-1A22-459E-9453-816E448B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61E0-FD08-45C7-AD31-7BCF4695F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9DB2D-3132-4A4E-804F-73375E8F72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71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76D76-42F4-4242-B4B6-AFBF65875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A4454D-8D32-4940-B38D-1A3696315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604BE-ABCB-4151-A827-073CDF15F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8F240-6D42-4555-80A1-706FB6E8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2572E-37BD-4732-B5F8-FCB3CD11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89E43-4CC7-48E8-8823-B74424E6B8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66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D17F5C-11AE-43C8-90CA-AF0962EF6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BB24B-454A-490B-AD40-78876B1BA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C7B73-4C8E-4DB6-BCC8-A3D059625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C983C-6367-4553-82B1-2A1C3F016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FF59A-78A8-4F11-B488-5039D164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796EF-572E-4941-BE71-AE154DC631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50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9EB0-0380-4F88-9E96-9AD4D71FF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CAAFFD3-6CC3-499B-B9D3-8C08A9532E1C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3B542-10C7-4490-BE53-E01463EF8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3026C-F00F-44AD-9059-D49971375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E7C31-3235-4A36-8C02-E5EE9EB4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4421A8-A0D7-4801-92AD-43EA782D26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068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41F95C-EC5E-4F32-9025-0E0B3ECF72C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5CA89E-802F-4410-BED4-54503756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CD32B-34CF-4A28-AE77-054AE97B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778A4-180E-472C-A5E7-1ECF9726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66D9D22-4ADE-4E01-AB3A-75D6DC83B8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859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07B9-7FC6-44E3-92F9-72A35B04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62386-9C8A-44FF-8AD2-6453253D4B7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CBEA3-7F50-4ED1-9E1E-7CA9962E8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1B961-3224-4A4D-B13F-FCB592A2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C1703-D708-44DE-84B7-B68B6E0D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5F187-0EBB-41B1-8768-2B207CB2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C21CAAB-FD1C-42F5-92BF-21DF4AF36B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32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4E879-45F9-4A1E-9054-E75D4A069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A595D-EBA8-4A29-82B1-3A4E0EEEE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08825-6B11-431F-A61F-A74948909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5D8E2-EAF2-4A95-805F-0EDA4978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C7A8-18F5-4395-B512-E7CFE040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D617F-8F58-48EC-B5C8-13306E8F5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87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53760-8421-4E76-84E6-917FF7D45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B39DF-776D-4F63-B0BB-56D1FA6CE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7721-D613-4506-804A-F8469A8F8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1498A-E8ED-4F93-82B8-6E8BDA3E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D709C-F6A9-44B0-A3C4-48BC76DE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5DD17-884C-482D-A958-2824CA7CFA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09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ACC27-10D6-4B93-AECA-A3D4629C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D04EA-0A64-4E38-B117-5446CE502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19F5C-A336-4BDE-9BD5-E728283E9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C3301-442C-4CE7-AA43-EDCAB26B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D3D2A-7036-4219-B975-A911FF7A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764EF-9F20-4E6A-A19A-A5EC7270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B79AA-DED5-49F1-A955-4352DCE231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46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7E36A-D294-40EB-B7D9-48011D89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9545-F748-4801-B5C5-33F7EF2C5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9527D-6F7B-4870-9DFB-5D861836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F5110-D8BA-4EC5-A867-685194319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F6E3C-7A89-4B94-9771-85038C386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B6047-21A3-4776-9C30-E0D87B77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B99EBE-201A-4F5D-8A35-2559AC8E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6A413-15E4-4132-9870-B4DEE0E83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B3C5C-2E65-41F1-B695-188BDEBD6B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0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8E94-FAB0-41FE-B043-46F1B8CD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693DA-3BF5-4038-8884-D5D61866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0EB39-5D19-43AF-B85A-6E4F04C21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606FD-3BCA-4F98-A692-0C919862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05663-16D9-4968-AC6F-0164BB6DC9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745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64BEFF-819F-4AFE-9BDD-CEFA6FF3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13083-EB80-46CC-B9F1-2A9EF9AB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B43DD-1436-467C-ABB4-206478584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58C7A-6858-43B5-AC31-1AFE132AE5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16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76F8-AE5D-4EC4-8D53-DED6D5F5C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C75D4-6035-41DF-BA6F-81C0F4BCF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17509-07FA-463C-AD22-B0A03E72D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A64D9-CE14-4929-88F1-096F4E02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B9956-9CA0-44C9-8954-1DDA8222C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BCE20-2BCF-4145-AC77-DE490D80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95C04-07B4-4803-8095-35C42C6B2F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37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660C-E69D-4EC6-A963-6BC444E73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3D4AC8-342F-4400-9C2A-CC5FE7DAAC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E9032-7E22-4700-9F7C-BD83C6AE9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7890E-8D97-4C14-9A8C-5395ED369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D3028-8B5B-4919-AB20-E2B2FA43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FC019-2060-493A-B98D-DFFB43F4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B7F1-0629-4C5B-81F8-86F18217A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56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37993D-9981-4010-9954-A022281F5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0F95E5-FE67-47ED-8517-808A109D2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539C271-B846-4BB7-953D-FF1DEE0C0B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46711D-427B-4E91-9AE9-FB087323A7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BBE36E0-09C1-436F-9F70-73613190E2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06B7CF-5D6C-4C05-8CFF-5AE2842A20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5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F918517-CD63-499F-82DB-16F887BEDB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7772400" cy="1470025"/>
          </a:xfrm>
        </p:spPr>
        <p:txBody>
          <a:bodyPr anchor="ctr"/>
          <a:lstStyle/>
          <a:p>
            <a:r>
              <a:rPr lang="en-US" sz="4400" dirty="0"/>
              <a:t>Long-term freshwater mussel population trends in the lower Poultney and Lamoille Rivers</a:t>
            </a:r>
            <a:endParaRPr lang="en-US" altLang="en-US" sz="4400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7401D8A-A6CE-493A-A291-5607B994779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5715000"/>
            <a:ext cx="8839200" cy="1752600"/>
          </a:xfrm>
        </p:spPr>
        <p:txBody>
          <a:bodyPr/>
          <a:lstStyle/>
          <a:p>
            <a:pPr algn="l"/>
            <a:r>
              <a:rPr lang="en-US" altLang="en-US" sz="2000" dirty="0"/>
              <a:t>Paul Marangelo (</a:t>
            </a:r>
            <a:r>
              <a:rPr lang="en-US" altLang="en-US" sz="2000" i="1" dirty="0"/>
              <a:t>The Nature Conservancy - Vermont Chapter</a:t>
            </a:r>
            <a:r>
              <a:rPr lang="en-US" altLang="en-US" sz="2000" dirty="0"/>
              <a:t>)</a:t>
            </a:r>
          </a:p>
          <a:p>
            <a:pPr algn="l"/>
            <a:r>
              <a:rPr lang="en-US" altLang="en-US" sz="2000" dirty="0"/>
              <a:t>Michael Lew-Smith (</a:t>
            </a:r>
            <a:r>
              <a:rPr lang="en-US" altLang="en-US" sz="2000" i="1" dirty="0"/>
              <a:t>Arrowood Environmental</a:t>
            </a:r>
            <a:r>
              <a:rPr lang="en-US" altLang="en-US" sz="2000" dirty="0"/>
              <a:t>) </a:t>
            </a:r>
          </a:p>
          <a:p>
            <a:pPr algn="l"/>
            <a:r>
              <a:rPr lang="en-US" altLang="en-US" sz="2000" dirty="0"/>
              <a:t>Sponsor/grantee:  </a:t>
            </a:r>
            <a:r>
              <a:rPr lang="en-US" altLang="en-US" sz="2000" i="1" dirty="0"/>
              <a:t>Lake Champlain Committee</a:t>
            </a:r>
            <a:r>
              <a:rPr lang="en-US" altLang="en-US" sz="2000" dirty="0"/>
              <a:t>; Funding: </a:t>
            </a:r>
            <a:r>
              <a:rPr lang="en-US" altLang="en-US" sz="2000" i="1" dirty="0"/>
              <a:t>Vermont Dept F&amp;W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0EBA7-37C7-4BBB-A8F2-C90E62F8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179637"/>
            <a:ext cx="2440727" cy="3254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90A01-AA10-4D37-B447-21BB0485D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2132085"/>
            <a:ext cx="2114550" cy="1585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FD5B13-CEAB-4110-B40C-0F07DEDA5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0" y="3848027"/>
            <a:ext cx="2114550" cy="1585913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6CCD23A-ADDD-47BB-8EB1-60A3F7FA8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2127177"/>
            <a:ext cx="2480072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3F12B2-E294-4E92-8AEA-4109CC54AC8A}"/>
              </a:ext>
            </a:extLst>
          </p:cNvPr>
          <p:cNvSpPr txBox="1"/>
          <p:nvPr/>
        </p:nvSpPr>
        <p:spPr>
          <a:xfrm>
            <a:off x="457200" y="4800600"/>
            <a:ext cx="358667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74% decline in #/0.25m2 since 1997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52% decline #/0.25m2 since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CF559A-8833-44E2-B448-D95ADD3FD9FD}"/>
              </a:ext>
            </a:extLst>
          </p:cNvPr>
          <p:cNvSpPr txBox="1"/>
          <p:nvPr/>
        </p:nvSpPr>
        <p:spPr>
          <a:xfrm>
            <a:off x="457200" y="3048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“Book Farm” site, West Haven VT 1997-2018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B82CA1-2FEB-4CB6-887F-7915253E1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7458" y="4290911"/>
            <a:ext cx="2759476" cy="2069607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A56DBC6-CA63-4942-B367-A26F14331A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142200"/>
              </p:ext>
            </p:extLst>
          </p:nvPr>
        </p:nvGraphicFramePr>
        <p:xfrm>
          <a:off x="244186" y="1313112"/>
          <a:ext cx="4933950" cy="306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B834B39-3628-4FA0-A2B2-BF0DB97D5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15" y="1317730"/>
            <a:ext cx="335279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36A357A-A191-439F-9D27-79B718C3E7BC}"/>
              </a:ext>
            </a:extLst>
          </p:cNvPr>
          <p:cNvSpPr txBox="1"/>
          <p:nvPr/>
        </p:nvSpPr>
        <p:spPr>
          <a:xfrm>
            <a:off x="1143000" y="3048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“Book Farm” quantitative surveys 1997 vs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CDC244-94C7-4E71-A2C0-549DFFAA54DA}"/>
              </a:ext>
            </a:extLst>
          </p:cNvPr>
          <p:cNvSpPr txBox="1"/>
          <p:nvPr/>
        </p:nvSpPr>
        <p:spPr>
          <a:xfrm>
            <a:off x="1676400" y="6581001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1997 data from Dave Smith, USGS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67C18-AB9E-46EB-81E5-AB7790DC2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72417"/>
            <a:ext cx="5503718" cy="56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25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EDF3DF-B279-4099-BDFA-6CA7932A4A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953816"/>
              </p:ext>
            </p:extLst>
          </p:nvPr>
        </p:nvGraphicFramePr>
        <p:xfrm>
          <a:off x="457200" y="152400"/>
          <a:ext cx="82296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B840DC3-FAF0-4115-B33D-FBA499762F58}"/>
              </a:ext>
            </a:extLst>
          </p:cNvPr>
          <p:cNvSpPr txBox="1"/>
          <p:nvPr/>
        </p:nvSpPr>
        <p:spPr>
          <a:xfrm>
            <a:off x="2133600" y="3048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Book Farm 1997 vs 2018</a:t>
            </a:r>
          </a:p>
        </p:txBody>
      </p:sp>
    </p:spTree>
    <p:extLst>
      <p:ext uri="{BB962C8B-B14F-4D97-AF65-F5344CB8AC3E}">
        <p14:creationId xmlns:p14="http://schemas.microsoft.com/office/powerpoint/2010/main" val="3562675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33FD-5D5B-472D-80AA-A80705D1A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Semi-quantitative sampling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08BEA-9644-4056-8631-6D2147FCDD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Search 1m wide area along a transect within mussel beds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Approximate # of mussels per m</a:t>
            </a:r>
            <a:r>
              <a:rPr lang="en-US" baseline="30000" dirty="0"/>
              <a:t>2</a:t>
            </a:r>
          </a:p>
          <a:p>
            <a:pPr marL="0" indent="0">
              <a:buNone/>
            </a:pPr>
            <a:endParaRPr lang="en-US" baseline="30000" dirty="0"/>
          </a:p>
          <a:p>
            <a:r>
              <a:rPr lang="en-US" sz="3600" baseline="30000" dirty="0"/>
              <a:t>Less sensitive for detecting juveniles/small mussels</a:t>
            </a:r>
          </a:p>
          <a:p>
            <a:endParaRPr lang="en-US" baseline="30000" dirty="0"/>
          </a:p>
          <a:p>
            <a:pPr marL="457200" lvl="1" indent="0">
              <a:buNone/>
            </a:pPr>
            <a:endParaRPr lang="en-US" baseline="30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571BB1D6-9DFC-4DE2-8225-14A349E56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2286000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355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94EEB3-8F95-4368-BD85-B24AA6D0E2F6}"/>
              </a:ext>
            </a:extLst>
          </p:cNvPr>
          <p:cNvSpPr txBox="1"/>
          <p:nvPr/>
        </p:nvSpPr>
        <p:spPr>
          <a:xfrm>
            <a:off x="7315200" y="64008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66% decline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6348C-6C6C-440D-9979-25DF02700A6A}"/>
              </a:ext>
            </a:extLst>
          </p:cNvPr>
          <p:cNvSpPr txBox="1"/>
          <p:nvPr/>
        </p:nvSpPr>
        <p:spPr>
          <a:xfrm>
            <a:off x="1022023" y="234427"/>
            <a:ext cx="796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Site 5 transect sampling (semi-quantitative)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47B982-ED62-4BCD-8F5B-579DB9E8F208}"/>
              </a:ext>
            </a:extLst>
          </p:cNvPr>
          <p:cNvGrpSpPr/>
          <p:nvPr/>
        </p:nvGrpSpPr>
        <p:grpSpPr>
          <a:xfrm>
            <a:off x="190500" y="152400"/>
            <a:ext cx="8534400" cy="7239000"/>
            <a:chOff x="76200" y="762001"/>
            <a:chExt cx="8534400" cy="6903946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554AF28-4AB7-46B3-8B2D-AED3503D3FC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01062182"/>
                </p:ext>
              </p:extLst>
            </p:nvPr>
          </p:nvGraphicFramePr>
          <p:xfrm>
            <a:off x="76200" y="762001"/>
            <a:ext cx="8534400" cy="69039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B2336C7-79B9-49F9-8974-0A4B0D70279C}"/>
                </a:ext>
              </a:extLst>
            </p:cNvPr>
            <p:cNvSpPr/>
            <p:nvPr/>
          </p:nvSpPr>
          <p:spPr>
            <a:xfrm rot="2539231">
              <a:off x="2288735" y="5506281"/>
              <a:ext cx="471859" cy="1371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79B73C0-62DE-459E-BF2D-0E691B29BE8D}"/>
                </a:ext>
              </a:extLst>
            </p:cNvPr>
            <p:cNvSpPr/>
            <p:nvPr/>
          </p:nvSpPr>
          <p:spPr>
            <a:xfrm rot="2700682">
              <a:off x="3041262" y="5529688"/>
              <a:ext cx="457200" cy="1371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8C04723-7DC0-4DC2-AA70-0BE49D9C4543}"/>
                </a:ext>
              </a:extLst>
            </p:cNvPr>
            <p:cNvSpPr/>
            <p:nvPr/>
          </p:nvSpPr>
          <p:spPr>
            <a:xfrm rot="2539231">
              <a:off x="3745056" y="5551107"/>
              <a:ext cx="457200" cy="1371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69D629D-654B-4BAF-8D80-FE54D73761FD}"/>
                </a:ext>
              </a:extLst>
            </p:cNvPr>
            <p:cNvSpPr/>
            <p:nvPr/>
          </p:nvSpPr>
          <p:spPr>
            <a:xfrm rot="2539231">
              <a:off x="4500718" y="5567293"/>
              <a:ext cx="457200" cy="1371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BC2F6BE-045B-442D-995A-9D5B30883FD5}"/>
                </a:ext>
              </a:extLst>
            </p:cNvPr>
            <p:cNvSpPr/>
            <p:nvPr/>
          </p:nvSpPr>
          <p:spPr>
            <a:xfrm rot="2539231">
              <a:off x="5279290" y="5591000"/>
              <a:ext cx="457200" cy="1371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463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4EE60E-0537-4CEC-A339-BB9713BDD35F}"/>
              </a:ext>
            </a:extLst>
          </p:cNvPr>
          <p:cNvSpPr txBox="1"/>
          <p:nvPr/>
        </p:nvSpPr>
        <p:spPr>
          <a:xfrm>
            <a:off x="7239000" y="6398696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95% increase</a:t>
            </a:r>
            <a:r>
              <a:rPr lang="en-US" b="1" dirty="0"/>
              <a:t>*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E4F6FA1-E7EF-4B36-B2A7-CEF8E9A160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6342789"/>
              </p:ext>
            </p:extLst>
          </p:nvPr>
        </p:nvGraphicFramePr>
        <p:xfrm>
          <a:off x="190500" y="446810"/>
          <a:ext cx="8763000" cy="643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B1B652C-C596-44EF-B272-FD8EED3F540C}"/>
              </a:ext>
            </a:extLst>
          </p:cNvPr>
          <p:cNvSpPr txBox="1"/>
          <p:nvPr/>
        </p:nvSpPr>
        <p:spPr>
          <a:xfrm>
            <a:off x="1524000" y="2286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Site 11 transect sampling (semi-quantitative)</a:t>
            </a:r>
          </a:p>
        </p:txBody>
      </p:sp>
    </p:spTree>
    <p:extLst>
      <p:ext uri="{BB962C8B-B14F-4D97-AF65-F5344CB8AC3E}">
        <p14:creationId xmlns:p14="http://schemas.microsoft.com/office/powerpoint/2010/main" val="2446306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4413-FC66-4AA9-B089-E26DC563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sampling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696BF-707C-41AF-89D9-215F33F9D9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Timed searches within mussel beds</a:t>
            </a:r>
          </a:p>
          <a:p>
            <a:endParaRPr lang="en-US" dirty="0"/>
          </a:p>
          <a:p>
            <a:r>
              <a:rPr lang="en-US" dirty="0"/>
              <a:t>Catch per unit effort (mussels per hour)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Best way to detect rare species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AFF705C-D172-4D8D-A8E3-A62154F0BF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958235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69B74C5-408C-43F9-B168-01CCEF1F0A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745554"/>
              </p:ext>
            </p:extLst>
          </p:nvPr>
        </p:nvGraphicFramePr>
        <p:xfrm>
          <a:off x="276874" y="228600"/>
          <a:ext cx="8243888" cy="3056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33858F3-FB66-413B-9BB9-E3CD94F0E2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556849"/>
              </p:ext>
            </p:extLst>
          </p:nvPr>
        </p:nvGraphicFramePr>
        <p:xfrm>
          <a:off x="276874" y="3733800"/>
          <a:ext cx="8548687" cy="2794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243D7FA-2F51-49BC-B430-2F0E0A22C7E5}"/>
              </a:ext>
            </a:extLst>
          </p:cNvPr>
          <p:cNvSpPr/>
          <p:nvPr/>
        </p:nvSpPr>
        <p:spPr>
          <a:xfrm>
            <a:off x="7391400" y="304800"/>
            <a:ext cx="381000" cy="152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C31881-55FC-4165-A9FB-C5E0C560D69A}"/>
              </a:ext>
            </a:extLst>
          </p:cNvPr>
          <p:cNvSpPr/>
          <p:nvPr/>
        </p:nvSpPr>
        <p:spPr>
          <a:xfrm>
            <a:off x="7391400" y="605433"/>
            <a:ext cx="381000" cy="15240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727A2-791C-43BE-82A3-9BF9CC1DCB31}"/>
              </a:ext>
            </a:extLst>
          </p:cNvPr>
          <p:cNvSpPr txBox="1"/>
          <p:nvPr/>
        </p:nvSpPr>
        <p:spPr>
          <a:xfrm>
            <a:off x="7793182" y="228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Early 90’s</a:t>
            </a:r>
          </a:p>
          <a:p>
            <a:r>
              <a:rPr lang="en-US" sz="1600" dirty="0"/>
              <a:t>2019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84B862-B245-4BF3-90E3-17D74304A5C4}"/>
              </a:ext>
            </a:extLst>
          </p:cNvPr>
          <p:cNvSpPr/>
          <p:nvPr/>
        </p:nvSpPr>
        <p:spPr>
          <a:xfrm>
            <a:off x="2438400" y="2711703"/>
            <a:ext cx="685800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7CD12B-E9DD-4CA9-A7C0-68AE81A94344}"/>
              </a:ext>
            </a:extLst>
          </p:cNvPr>
          <p:cNvSpPr/>
          <p:nvPr/>
        </p:nvSpPr>
        <p:spPr>
          <a:xfrm>
            <a:off x="3140255" y="2700158"/>
            <a:ext cx="685800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7BA421-2C03-4C66-9FB1-B673537E5694}"/>
              </a:ext>
            </a:extLst>
          </p:cNvPr>
          <p:cNvSpPr/>
          <p:nvPr/>
        </p:nvSpPr>
        <p:spPr>
          <a:xfrm>
            <a:off x="4632147" y="2711702"/>
            <a:ext cx="685800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3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F80E8D-0661-41A9-A5A9-4AE76B748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7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3180AD-3371-4D59-81F8-88AB34AB1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53" y="4164445"/>
            <a:ext cx="2020166" cy="2693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9AEC9-A04A-498E-A7D4-32075542E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41900"/>
            <a:ext cx="2565400" cy="1924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F37C1D-4AA5-4970-8D1F-B97610F1C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Cumulative numbers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DF02E2-EC69-4885-93B3-DF113D73B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324446"/>
              </p:ext>
            </p:extLst>
          </p:nvPr>
        </p:nvGraphicFramePr>
        <p:xfrm>
          <a:off x="304800" y="1311564"/>
          <a:ext cx="5334000" cy="3790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7818">
                  <a:extLst>
                    <a:ext uri="{9D8B030D-6E8A-4147-A177-3AD203B41FA5}">
                      <a16:colId xmlns:a16="http://schemas.microsoft.com/office/drawing/2014/main" val="2278374561"/>
                    </a:ext>
                  </a:extLst>
                </a:gridCol>
                <a:gridCol w="1293091">
                  <a:extLst>
                    <a:ext uri="{9D8B030D-6E8A-4147-A177-3AD203B41FA5}">
                      <a16:colId xmlns:a16="http://schemas.microsoft.com/office/drawing/2014/main" val="2234108804"/>
                    </a:ext>
                  </a:extLst>
                </a:gridCol>
                <a:gridCol w="1293091">
                  <a:extLst>
                    <a:ext uri="{9D8B030D-6E8A-4147-A177-3AD203B41FA5}">
                      <a16:colId xmlns:a16="http://schemas.microsoft.com/office/drawing/2014/main" val="2357597579"/>
                    </a:ext>
                  </a:extLst>
                </a:gridCol>
              </a:tblGrid>
              <a:tr h="2057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1990 - 92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2019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876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 err="1">
                          <a:effectLst/>
                        </a:rPr>
                        <a:t>Elliptio</a:t>
                      </a:r>
                      <a:r>
                        <a:rPr lang="en-US" sz="2000" i="1" u="none" strike="noStrike" dirty="0">
                          <a:effectLst/>
                        </a:rPr>
                        <a:t> </a:t>
                      </a:r>
                      <a:r>
                        <a:rPr lang="en-US" sz="2000" i="1" u="none" strike="noStrike" dirty="0" err="1">
                          <a:effectLst/>
                        </a:rPr>
                        <a:t>complanata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7603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1020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551710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 err="1">
                          <a:effectLst/>
                        </a:rPr>
                        <a:t>Lampsilis</a:t>
                      </a:r>
                      <a:r>
                        <a:rPr lang="en-US" sz="2000" i="1" u="none" strike="noStrike" dirty="0">
                          <a:effectLst/>
                        </a:rPr>
                        <a:t> ovata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552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818443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 err="1">
                          <a:effectLst/>
                        </a:rPr>
                        <a:t>Lampsilis</a:t>
                      </a:r>
                      <a:r>
                        <a:rPr lang="en-US" sz="2000" i="1" u="none" strike="noStrike" dirty="0">
                          <a:effectLst/>
                        </a:rPr>
                        <a:t> radiata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753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570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7312451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 err="1">
                          <a:effectLst/>
                        </a:rPr>
                        <a:t>Lasmigona</a:t>
                      </a:r>
                      <a:r>
                        <a:rPr lang="en-US" sz="2000" i="1" u="none" strike="noStrike" dirty="0">
                          <a:effectLst/>
                        </a:rPr>
                        <a:t> </a:t>
                      </a:r>
                      <a:r>
                        <a:rPr lang="en-US" sz="2000" i="1" u="none" strike="noStrike" dirty="0" err="1">
                          <a:effectLst/>
                        </a:rPr>
                        <a:t>costata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16666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 err="1">
                          <a:effectLst/>
                        </a:rPr>
                        <a:t>Lasmingona</a:t>
                      </a:r>
                      <a:r>
                        <a:rPr lang="en-US" sz="2000" i="1" u="none" strike="noStrike" dirty="0">
                          <a:effectLst/>
                        </a:rPr>
                        <a:t> </a:t>
                      </a:r>
                      <a:r>
                        <a:rPr lang="en-US" sz="2000" i="1" u="none" strike="noStrike" dirty="0" err="1">
                          <a:effectLst/>
                        </a:rPr>
                        <a:t>compressa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 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691903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 err="1">
                          <a:effectLst/>
                        </a:rPr>
                        <a:t>Leptodea</a:t>
                      </a:r>
                      <a:r>
                        <a:rPr lang="en-US" sz="2000" i="1" u="none" strike="noStrike" dirty="0">
                          <a:effectLst/>
                        </a:rPr>
                        <a:t> fragilis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25648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>
                          <a:effectLst/>
                        </a:rPr>
                        <a:t>Ligumia recta</a:t>
                      </a:r>
                      <a:endParaRPr lang="en-US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 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444438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>
                          <a:effectLst/>
                        </a:rPr>
                        <a:t>Potamilus alatus</a:t>
                      </a:r>
                      <a:endParaRPr lang="en-US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688542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>
                          <a:effectLst/>
                        </a:rPr>
                        <a:t>Pyganodon grandis</a:t>
                      </a:r>
                      <a:endParaRPr lang="en-US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 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865114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i="1" u="none" strike="noStrike" dirty="0" err="1">
                          <a:effectLst/>
                        </a:rPr>
                        <a:t>Strophitus</a:t>
                      </a:r>
                      <a:r>
                        <a:rPr lang="en-US" sz="2000" i="1" u="none" strike="noStrike" dirty="0">
                          <a:effectLst/>
                        </a:rPr>
                        <a:t> </a:t>
                      </a:r>
                      <a:r>
                        <a:rPr lang="en-US" sz="2000" i="1" u="none" strike="noStrike" dirty="0" err="1">
                          <a:effectLst/>
                        </a:rPr>
                        <a:t>undulatus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647782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totals</a:t>
                      </a:r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9521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1718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42047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B7E8D45-523D-4E9A-9F5A-81229ADC6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09" y="1346200"/>
            <a:ext cx="3124200" cy="208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5802D-C05D-417B-9A48-6C91FFFD3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34" y="3581400"/>
            <a:ext cx="219075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1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9E35-CB67-4A22-BAB1-4E191CE4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 America: Center of the world’s freshwater mussel diversity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55E4F-046C-4490-B5EC-C3995E88E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01" y="1417638"/>
            <a:ext cx="3582624" cy="5592762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Over 300 species</a:t>
            </a:r>
          </a:p>
          <a:p>
            <a:pPr>
              <a:spcAft>
                <a:spcPts val="600"/>
              </a:spcAft>
            </a:pPr>
            <a:r>
              <a:rPr lang="en-US" dirty="0"/>
              <a:t>Most at-risk group of animals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20 species extinct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72% Endangered Threatened, or special concern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Chronic near-universal declines</a:t>
            </a:r>
          </a:p>
          <a:p>
            <a:pPr>
              <a:spcAft>
                <a:spcPts val="600"/>
              </a:spcAft>
            </a:pPr>
            <a:r>
              <a:rPr lang="en-US" dirty="0"/>
              <a:t>&gt;80 species in Mississippi/Ohio River basin</a:t>
            </a:r>
          </a:p>
          <a:p>
            <a:pPr>
              <a:spcAft>
                <a:spcPts val="600"/>
              </a:spcAft>
            </a:pPr>
            <a:r>
              <a:rPr lang="en-US" dirty="0"/>
              <a:t>180 species in Alabama alone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31750-BCC5-40F0-99EB-5CFB96B30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01" y="2376182"/>
            <a:ext cx="4610198" cy="34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63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E8B24FA-2285-45DC-B6B3-DF34D2922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12" y="5582109"/>
            <a:ext cx="1814863" cy="1361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15A0FB-A358-4ACD-9A14-8F98FAAA4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00" y="5181600"/>
            <a:ext cx="2514600" cy="167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812B9D-71C3-4C02-9539-12B8BB9F0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83" y="4749800"/>
            <a:ext cx="1905000" cy="25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40A770-CECF-4E78-A27B-11EE871DF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27" y="4914900"/>
            <a:ext cx="1518851" cy="2025134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7333EC9-F840-4E14-B8B3-546297C70E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251839"/>
              </p:ext>
            </p:extLst>
          </p:nvPr>
        </p:nvGraphicFramePr>
        <p:xfrm>
          <a:off x="609600" y="457201"/>
          <a:ext cx="7772399" cy="5110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F0A3470-6116-4525-81E6-4C6D3E50D423}"/>
              </a:ext>
            </a:extLst>
          </p:cNvPr>
          <p:cNvSpPr/>
          <p:nvPr/>
        </p:nvSpPr>
        <p:spPr>
          <a:xfrm>
            <a:off x="2590800" y="4648200"/>
            <a:ext cx="838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5551C-B24D-4A7A-865C-5529CE92F484}"/>
              </a:ext>
            </a:extLst>
          </p:cNvPr>
          <p:cNvSpPr txBox="1"/>
          <p:nvPr/>
        </p:nvSpPr>
        <p:spPr>
          <a:xfrm>
            <a:off x="1429327" y="45720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7,600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ACE4E0-F6A2-46E6-BA61-23B4FA123E05}"/>
              </a:ext>
            </a:extLst>
          </p:cNvPr>
          <p:cNvSpPr txBox="1"/>
          <p:nvPr/>
        </p:nvSpPr>
        <p:spPr>
          <a:xfrm>
            <a:off x="1818501" y="-66019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Total number of mussels found</a:t>
            </a:r>
          </a:p>
        </p:txBody>
      </p:sp>
    </p:spTree>
    <p:extLst>
      <p:ext uri="{BB962C8B-B14F-4D97-AF65-F5344CB8AC3E}">
        <p14:creationId xmlns:p14="http://schemas.microsoft.com/office/powerpoint/2010/main" val="3424410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D196-4734-4EDF-92C2-00E37E97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relative abundance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BAF09EA-89B1-483F-A69C-58366C60F94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94145" y="1559719"/>
          <a:ext cx="7848600" cy="5298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4905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6441-146C-4A39-841D-AD620A815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(Poultney)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95C3C-3A79-416F-98CE-D156F0084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Severe to moderate decline in abundance of most rare species and common species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Fewer productive sites – many of the 1992 sites diminished abundance and spatial distribution (less extensive “beds”)</a:t>
            </a:r>
          </a:p>
        </p:txBody>
      </p:sp>
    </p:spTree>
    <p:extLst>
      <p:ext uri="{BB962C8B-B14F-4D97-AF65-F5344CB8AC3E}">
        <p14:creationId xmlns:p14="http://schemas.microsoft.com/office/powerpoint/2010/main" val="2740194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67FF3-C180-413D-BFA4-0A35155CB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Lamoille River 2019 Surveys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BCBB5-FE4C-40CB-A0C3-84313553CE9E}"/>
              </a:ext>
            </a:extLst>
          </p:cNvPr>
          <p:cNvSpPr txBox="1"/>
          <p:nvPr/>
        </p:nvSpPr>
        <p:spPr>
          <a:xfrm>
            <a:off x="381000" y="1417638"/>
            <a:ext cx="8153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Surveyed Fairfax Falls to Arrowhead Lake to better document the </a:t>
            </a:r>
            <a:r>
              <a:rPr lang="en-US" sz="2400" b="1" dirty="0" err="1"/>
              <a:t>Elktoe</a:t>
            </a:r>
            <a:r>
              <a:rPr lang="en-US" sz="2400" dirty="0"/>
              <a:t> (</a:t>
            </a:r>
            <a:r>
              <a:rPr lang="en-US" sz="2400" i="1" dirty="0" err="1"/>
              <a:t>Alasmidonta</a:t>
            </a:r>
            <a:r>
              <a:rPr lang="en-US" sz="2400" i="1" dirty="0"/>
              <a:t> </a:t>
            </a:r>
            <a:r>
              <a:rPr lang="en-US" sz="2400" i="1" dirty="0" err="1"/>
              <a:t>marginata</a:t>
            </a:r>
            <a:r>
              <a:rPr lang="en-US" sz="2400" dirty="0"/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Only known occurrence of this species in Vermont; first discovered in 2000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Follow up on initial 2001 survey (Christine O’Brien, 2002)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3C669-7623-416A-BEF6-3E3100459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60861"/>
            <a:ext cx="3716736" cy="2787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4C161E-4925-4063-950D-5F8AB325A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800"/>
            <a:ext cx="355002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6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8C99C-AC6B-44C5-B226-8E141442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and comparison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E9F8E9C-F0A8-4E15-93B6-36F9A9BFA5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" y="2286000"/>
          <a:ext cx="5562600" cy="28194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799">
                  <a:extLst>
                    <a:ext uri="{9D8B030D-6E8A-4147-A177-3AD203B41FA5}">
                      <a16:colId xmlns:a16="http://schemas.microsoft.com/office/drawing/2014/main" val="237955613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213483321"/>
                    </a:ext>
                  </a:extLst>
                </a:gridCol>
                <a:gridCol w="1066801">
                  <a:extLst>
                    <a:ext uri="{9D8B030D-6E8A-4147-A177-3AD203B41FA5}">
                      <a16:colId xmlns:a16="http://schemas.microsoft.com/office/drawing/2014/main" val="1414107331"/>
                    </a:ext>
                  </a:extLst>
                </a:gridCol>
              </a:tblGrid>
              <a:tr h="376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species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# found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803259"/>
                  </a:ext>
                </a:extLst>
              </a:tr>
              <a:tr h="376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Alasmidonta</a:t>
                      </a:r>
                      <a:r>
                        <a:rPr lang="en-US" sz="1800" i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i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marginata</a:t>
                      </a:r>
                      <a:endParaRPr lang="en-US" sz="1800" b="0" i="1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0.4%</a:t>
                      </a:r>
                      <a:endParaRPr lang="en-US" sz="1800" b="0" i="0" u="none" strike="noStrike" dirty="0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81999"/>
                  </a:ext>
                </a:extLst>
              </a:tr>
              <a:tr h="561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Anodontoides</a:t>
                      </a:r>
                      <a:r>
                        <a:rPr lang="en-US" sz="1800" i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800" i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ferrusacianus</a:t>
                      </a:r>
                      <a:endParaRPr lang="en-US" sz="1800" b="0" i="1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0.6%</a:t>
                      </a:r>
                      <a:endParaRPr lang="en-US" sz="1800" b="0" i="0" u="none" strike="noStrike" dirty="0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155936"/>
                  </a:ext>
                </a:extLst>
              </a:tr>
              <a:tr h="376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err="1">
                          <a:effectLst/>
                        </a:rPr>
                        <a:t>Elliptio</a:t>
                      </a:r>
                      <a:r>
                        <a:rPr lang="en-US" sz="1800" i="1" u="none" strike="noStrike" dirty="0">
                          <a:effectLst/>
                        </a:rPr>
                        <a:t> </a:t>
                      </a:r>
                      <a:r>
                        <a:rPr lang="en-US" sz="1800" i="1" u="none" strike="noStrike" dirty="0" err="1">
                          <a:effectLst/>
                        </a:rPr>
                        <a:t>complanata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60.5%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585878"/>
                  </a:ext>
                </a:extLst>
              </a:tr>
              <a:tr h="376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>
                          <a:effectLst/>
                        </a:rPr>
                        <a:t>Lampsilis radiata</a:t>
                      </a:r>
                      <a:endParaRPr lang="en-US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38.1%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641479"/>
                  </a:ext>
                </a:extLst>
              </a:tr>
              <a:tr h="376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>
                          <a:effectLst/>
                        </a:rPr>
                        <a:t>Lasmigona compressa</a:t>
                      </a:r>
                      <a:endParaRPr lang="en-US" sz="1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889669"/>
                  </a:ext>
                </a:extLst>
              </a:tr>
              <a:tr h="376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Lampsilis</a:t>
                      </a:r>
                      <a:r>
                        <a:rPr lang="en-US" sz="1800" i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ovata</a:t>
                      </a:r>
                      <a:endParaRPr lang="en-US" sz="1800" b="0" i="1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0.2%</a:t>
                      </a:r>
                      <a:endParaRPr lang="en-US" sz="1800" b="0" i="0" u="none" strike="noStrike" dirty="0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3478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4FE6C7D-5615-42BA-9EED-04FE3353B113}"/>
              </a:ext>
            </a:extLst>
          </p:cNvPr>
          <p:cNvSpPr txBox="1"/>
          <p:nvPr/>
        </p:nvSpPr>
        <p:spPr>
          <a:xfrm>
            <a:off x="152400" y="54864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2001</a:t>
            </a:r>
            <a:r>
              <a:rPr lang="en-US" dirty="0"/>
              <a:t>: 0.53 </a:t>
            </a:r>
            <a:r>
              <a:rPr lang="en-US" dirty="0" err="1"/>
              <a:t>elktoe</a:t>
            </a:r>
            <a:r>
              <a:rPr lang="en-US" dirty="0"/>
              <a:t> per search hour</a:t>
            </a:r>
          </a:p>
          <a:p>
            <a:endParaRPr lang="en-US" dirty="0"/>
          </a:p>
          <a:p>
            <a:r>
              <a:rPr lang="en-US" b="1" u="sng" dirty="0"/>
              <a:t>2019</a:t>
            </a:r>
            <a:r>
              <a:rPr lang="en-US" dirty="0"/>
              <a:t>: 0.59 </a:t>
            </a:r>
            <a:r>
              <a:rPr lang="en-US" dirty="0" err="1"/>
              <a:t>elktoe</a:t>
            </a:r>
            <a:r>
              <a:rPr lang="en-US" dirty="0"/>
              <a:t> per search hour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6A732-5672-4063-B6D1-6FEDA3370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2" y="1356014"/>
            <a:ext cx="3073401" cy="2305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95785-09E8-4B5D-8C79-B3927991F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9731" y="4414541"/>
            <a:ext cx="4089397" cy="306704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693918-9335-4505-B0DB-ED3FDF45D03F}"/>
              </a:ext>
            </a:extLst>
          </p:cNvPr>
          <p:cNvSpPr/>
          <p:nvPr/>
        </p:nvSpPr>
        <p:spPr>
          <a:xfrm>
            <a:off x="0" y="2508539"/>
            <a:ext cx="3733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57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1769A-D74A-4C96-8575-A163B381F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Poultney River Mussel Decline: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9FF16-3117-4CE0-9D7E-736861899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" y="1676400"/>
            <a:ext cx="8382000" cy="4525963"/>
          </a:xfrm>
        </p:spPr>
        <p:txBody>
          <a:bodyPr/>
          <a:lstStyle/>
          <a:p>
            <a:r>
              <a:rPr lang="en-US" sz="2800" dirty="0"/>
              <a:t>Commonly cited mussel stressors </a:t>
            </a:r>
            <a:r>
              <a:rPr lang="en-US" sz="2800" i="1" dirty="0"/>
              <a:t>(sedimentation, nutrient loading, host fish populations, </a:t>
            </a:r>
            <a:r>
              <a:rPr lang="en-US" sz="2800" i="1" dirty="0" err="1"/>
              <a:t>etc</a:t>
            </a:r>
            <a:r>
              <a:rPr lang="en-US" sz="2800" i="1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“Enigmatic mussel decline”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Estrogen mimics, microplastics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Habitat Disturbances from fluvial geomorphic adjustment processes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1276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D9238F9-B28D-4794-95C9-48127D1D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86C3CE-9E22-4515-8E63-C0CB37AA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Wastewater treatment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AAB5-1F60-43AD-AEA8-EF43274AF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45" y="1888692"/>
            <a:ext cx="4038600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West Rutland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Castleton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Fair Haven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Poultney</a:t>
            </a:r>
          </a:p>
        </p:txBody>
      </p:sp>
    </p:spTree>
    <p:extLst>
      <p:ext uri="{BB962C8B-B14F-4D97-AF65-F5344CB8AC3E}">
        <p14:creationId xmlns:p14="http://schemas.microsoft.com/office/powerpoint/2010/main" val="2309183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698E-3698-4389-8AB8-C563481A8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83" y="727435"/>
            <a:ext cx="307089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Lower Poultney Channel Instability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3F29D-6B46-41BA-8C47-660FD8241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6785"/>
            <a:ext cx="5268286" cy="3951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58DC4-A582-4CC0-9B61-CD2C69943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60" y="0"/>
            <a:ext cx="4790114" cy="3592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42094-C0FE-4E28-9D20-08E4AC22E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09" y="4007491"/>
            <a:ext cx="3854216" cy="25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10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0F56D-C39E-4531-B558-86A49969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8081A8-3C23-4512-A4C0-A555E0231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3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56A551-F52D-4935-9204-8EDD36E51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2" y="381000"/>
            <a:ext cx="3841748" cy="2881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4ED64-E30E-47AC-B68F-0B5F1B272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63" y="3669724"/>
            <a:ext cx="3841749" cy="28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70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A592B-0223-495B-AFA1-CFCE73AB6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EF1162-F64E-43EE-9D49-006B2D24467E}"/>
              </a:ext>
            </a:extLst>
          </p:cNvPr>
          <p:cNvSpPr txBox="1"/>
          <p:nvPr/>
        </p:nvSpPr>
        <p:spPr>
          <a:xfrm>
            <a:off x="-20782" y="57912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Dylan O’Leary (</a:t>
            </a:r>
            <a:r>
              <a:rPr lang="en-US" b="1" dirty="0" err="1">
                <a:solidFill>
                  <a:schemeClr val="bg1"/>
                </a:solidFill>
              </a:rPr>
              <a:t>Americorps</a:t>
            </a:r>
            <a:r>
              <a:rPr lang="en-US" b="1" dirty="0">
                <a:solidFill>
                  <a:schemeClr val="bg1"/>
                </a:solidFill>
              </a:rPr>
              <a:t>/TNC) Josh Duncan (</a:t>
            </a:r>
            <a:r>
              <a:rPr lang="en-US" b="1" dirty="0" err="1">
                <a:solidFill>
                  <a:schemeClr val="bg1"/>
                </a:solidFill>
              </a:rPr>
              <a:t>Americorps</a:t>
            </a:r>
            <a:r>
              <a:rPr lang="en-US" b="1" dirty="0">
                <a:solidFill>
                  <a:schemeClr val="bg1"/>
                </a:solidFill>
              </a:rPr>
              <a:t>/TNC) Lauren Sopher (LCC)</a:t>
            </a:r>
          </a:p>
        </p:txBody>
      </p:sp>
    </p:spTree>
    <p:extLst>
      <p:ext uri="{BB962C8B-B14F-4D97-AF65-F5344CB8AC3E}">
        <p14:creationId xmlns:p14="http://schemas.microsoft.com/office/powerpoint/2010/main" val="356471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44FF9-3CDD-4A2D-8EAE-374016FD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life cycle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4982F9-B49E-4395-9AFC-2BD59AE474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" y="2166918"/>
            <a:ext cx="5201699" cy="371959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30C90-A361-4226-ACB6-6805CDCAA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2686" y="1535185"/>
            <a:ext cx="2592198" cy="45300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Larvae are fish parasites!  adaptation for life in rivers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Some mussels use specific host fishes – depend on health of fish populations</a:t>
            </a:r>
          </a:p>
        </p:txBody>
      </p:sp>
    </p:spTree>
    <p:extLst>
      <p:ext uri="{BB962C8B-B14F-4D97-AF65-F5344CB8AC3E}">
        <p14:creationId xmlns:p14="http://schemas.microsoft.com/office/powerpoint/2010/main" val="1158448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95AEB-3194-427C-8220-54E1A4791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580104-81E6-4D55-B88C-1C51D0607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316" y="1650928"/>
            <a:ext cx="4710641" cy="3532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685F32-459D-493F-BC11-58E95CBC8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08" y="1641764"/>
            <a:ext cx="3143250" cy="419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B1E60F-12ED-4F65-989A-5374354BE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3937000"/>
            <a:ext cx="2190750" cy="292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8B79D0-0C05-4D5A-A4B2-12D106F84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48" y="36322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43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7832D-4AC8-4A91-8B69-3E358141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Mussels in Vermont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5AC44-FC09-4F49-9E98-74D5B7019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19200"/>
            <a:ext cx="4686300" cy="5867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19 species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10 state listed, one federally endangered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Most diverse mussel assemblage in New England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Lake Champlain drainages are species rich: connection to Great Lakes/interior basin during glaciation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Greatest diversity found in lower segments (&lt;12 miles) of Lake Champlain Tributaries</a:t>
            </a:r>
            <a:endParaRPr lang="en-US" sz="28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0FEF1-B134-437B-9157-5D4006AA5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21" y="1331119"/>
            <a:ext cx="2190750" cy="292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345DE1-3C7C-49A9-BD05-4077FA518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1" t="19118" r="10059" b="31721"/>
          <a:stretch/>
        </p:blipFill>
        <p:spPr>
          <a:xfrm>
            <a:off x="5745596" y="4584589"/>
            <a:ext cx="3124200" cy="19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3576-7D8F-44A8-BD8A-240F8FF7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Poultney River: 13 species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625905-279A-4DFA-8BE3-AF1FE8D59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255507"/>
              </p:ext>
            </p:extLst>
          </p:nvPr>
        </p:nvGraphicFramePr>
        <p:xfrm>
          <a:off x="381000" y="2009775"/>
          <a:ext cx="5029200" cy="2838450"/>
        </p:xfrm>
        <a:graphic>
          <a:graphicData uri="http://schemas.openxmlformats.org/drawingml/2006/table">
            <a:tbl>
              <a:tblPr/>
              <a:tblGrid>
                <a:gridCol w="2671093">
                  <a:extLst>
                    <a:ext uri="{9D8B030D-6E8A-4147-A177-3AD203B41FA5}">
                      <a16:colId xmlns:a16="http://schemas.microsoft.com/office/drawing/2014/main" val="1610550647"/>
                    </a:ext>
                  </a:extLst>
                </a:gridCol>
                <a:gridCol w="2358107">
                  <a:extLst>
                    <a:ext uri="{9D8B030D-6E8A-4147-A177-3AD203B41FA5}">
                      <a16:colId xmlns:a16="http://schemas.microsoft.com/office/drawing/2014/main" val="2878299589"/>
                    </a:ext>
                  </a:extLst>
                </a:gridCol>
              </a:tblGrid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Elliptio complanata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eastern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eilliptio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515715"/>
                  </a:ext>
                </a:extLst>
              </a:tr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Lampsilis radiata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eastern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lampmussel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3028"/>
                  </a:ext>
                </a:extLst>
              </a:tr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Lampsilis ovata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pocketbook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712961"/>
                  </a:ext>
                </a:extLst>
              </a:tr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Strophitus undulatus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creeper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50408"/>
                  </a:ext>
                </a:extLst>
              </a:tr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Lasmigona costata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flutedshell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741188"/>
                  </a:ext>
                </a:extLst>
              </a:tr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Lepotodea fragilis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fragile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papershell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613934"/>
                  </a:ext>
                </a:extLst>
              </a:tr>
              <a:tr h="2706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Potamilus alatus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pink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heelsplitter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350288"/>
                  </a:ext>
                </a:extLst>
              </a:tr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Pyganodon grandis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giant floater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92168"/>
                  </a:ext>
                </a:extLst>
              </a:tr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Ligumia recta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sandshell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775980"/>
                  </a:ext>
                </a:extLst>
              </a:tr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Lasmingona compressa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creek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heelsplitter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7306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5CB73E-8F5F-41AE-90EA-0C72FB5B4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394723"/>
              </p:ext>
            </p:extLst>
          </p:nvPr>
        </p:nvGraphicFramePr>
        <p:xfrm>
          <a:off x="381000" y="5334000"/>
          <a:ext cx="5029200" cy="851535"/>
        </p:xfrm>
        <a:graphic>
          <a:graphicData uri="http://schemas.openxmlformats.org/drawingml/2006/table">
            <a:tbl>
              <a:tblPr/>
              <a:tblGrid>
                <a:gridCol w="2671093">
                  <a:extLst>
                    <a:ext uri="{9D8B030D-6E8A-4147-A177-3AD203B41FA5}">
                      <a16:colId xmlns:a16="http://schemas.microsoft.com/office/drawing/2014/main" val="1438118850"/>
                    </a:ext>
                  </a:extLst>
                </a:gridCol>
                <a:gridCol w="2358107">
                  <a:extLst>
                    <a:ext uri="{9D8B030D-6E8A-4147-A177-3AD203B41FA5}">
                      <a16:colId xmlns:a16="http://schemas.microsoft.com/office/drawing/2014/main" val="2896872863"/>
                    </a:ext>
                  </a:extLst>
                </a:gridCol>
              </a:tblGrid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Alasmidonta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undulata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triangle floater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209555"/>
                  </a:ext>
                </a:extLst>
              </a:tr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Pyganodon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cataracta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eastern floater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454685"/>
                  </a:ext>
                </a:extLst>
              </a:tr>
              <a:tr h="25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Anodontoides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ferrusacianus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cylindrical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papershell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63383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408C777-2677-4CED-B5AF-066DEA34B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5" y="1524000"/>
            <a:ext cx="3124200" cy="208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732F11-8AAC-4073-8EC2-FA7526BCB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10000"/>
            <a:ext cx="21336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76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7C948-043A-4193-B0EC-7654531B6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4ACC7E-5ED8-42D5-9DFE-6089914D9210}"/>
              </a:ext>
            </a:extLst>
          </p:cNvPr>
          <p:cNvSpPr txBox="1"/>
          <p:nvPr/>
        </p:nvSpPr>
        <p:spPr>
          <a:xfrm>
            <a:off x="5562600" y="762000"/>
            <a:ext cx="3581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Watershed: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Lots of protected lands</a:t>
            </a:r>
          </a:p>
          <a:p>
            <a:pPr lvl="1"/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TNC  riverbank protection = 13.9 miles (58%)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Lots of forests</a:t>
            </a:r>
          </a:p>
        </p:txBody>
      </p:sp>
    </p:spTree>
    <p:extLst>
      <p:ext uri="{BB962C8B-B14F-4D97-AF65-F5344CB8AC3E}">
        <p14:creationId xmlns:p14="http://schemas.microsoft.com/office/powerpoint/2010/main" val="4153740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8AD94-4035-420E-9AC0-8294B9D93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 year Poultney River mussel sampling history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ABF19EC-B59C-45EA-BC0E-F162851F1B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2732115"/>
              </p:ext>
            </p:extLst>
          </p:nvPr>
        </p:nvGraphicFramePr>
        <p:xfrm>
          <a:off x="304800" y="1676400"/>
          <a:ext cx="8610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6" descr="Mussel Survey_9_2">
            <a:extLst>
              <a:ext uri="{FF2B5EF4-FFF2-40B4-BE49-F238E27FC236}">
                <a16:creationId xmlns:a16="http://schemas.microsoft.com/office/drawing/2014/main" id="{FD62227B-D34E-4033-AD11-D9B41060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2514600" cy="18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89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FBFC5E-6092-45EE-8108-7BBCDBA20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77FF451-39F5-436D-B279-B55D82096EAE}"/>
              </a:ext>
            </a:extLst>
          </p:cNvPr>
          <p:cNvSpPr/>
          <p:nvPr/>
        </p:nvSpPr>
        <p:spPr>
          <a:xfrm>
            <a:off x="4305300" y="1524000"/>
            <a:ext cx="3048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B46A8-96A7-4320-8023-21435464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sampling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76C74D-7824-4C34-AD2F-87A7C1ABC2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81" y="1480384"/>
            <a:ext cx="3307683" cy="248076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6BDBE-F579-4236-86A4-644CE8BD140C}"/>
              </a:ext>
            </a:extLst>
          </p:cNvPr>
          <p:cNvSpPr txBox="1"/>
          <p:nvPr/>
        </p:nvSpPr>
        <p:spPr>
          <a:xfrm>
            <a:off x="152400" y="2399251"/>
            <a:ext cx="39596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Quantitative: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precise way of sampling: abundance data (#/m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Detection of small individuals and juveniles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DCB01-DECA-4C9B-90A4-A2A54DFA9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73" y="4137234"/>
            <a:ext cx="3307683" cy="24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6366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3415</TotalTime>
  <Words>743</Words>
  <Application>Microsoft Office PowerPoint</Application>
  <PresentationFormat>On-screen Show (4:3)</PresentationFormat>
  <Paragraphs>205</Paragraphs>
  <Slides>30</Slides>
  <Notes>6</Notes>
  <HiddenSlides>3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Default Design</vt:lpstr>
      <vt:lpstr>Long-term freshwater mussel population trends in the lower Poultney and Lamoille Rivers</vt:lpstr>
      <vt:lpstr>North America: Center of the world’s freshwater mussel diversity </vt:lpstr>
      <vt:lpstr>Unique life cycle</vt:lpstr>
      <vt:lpstr>Mussels in Vermont </vt:lpstr>
      <vt:lpstr>Poultney River: 13 species</vt:lpstr>
      <vt:lpstr>PowerPoint Presentation</vt:lpstr>
      <vt:lpstr>30 year Poultney River mussel sampling history</vt:lpstr>
      <vt:lpstr>PowerPoint Presentation</vt:lpstr>
      <vt:lpstr>Quantitative sampling</vt:lpstr>
      <vt:lpstr>PowerPoint Presentation</vt:lpstr>
      <vt:lpstr>PowerPoint Presentation</vt:lpstr>
      <vt:lpstr>PowerPoint Presentation</vt:lpstr>
      <vt:lpstr>Semi-quantitative sampling</vt:lpstr>
      <vt:lpstr>PowerPoint Presentation</vt:lpstr>
      <vt:lpstr>PowerPoint Presentation</vt:lpstr>
      <vt:lpstr>Qualitative sampling</vt:lpstr>
      <vt:lpstr>PowerPoint Presentation</vt:lpstr>
      <vt:lpstr>PowerPoint Presentation</vt:lpstr>
      <vt:lpstr>Cumulative numbers</vt:lpstr>
      <vt:lpstr>PowerPoint Presentation</vt:lpstr>
      <vt:lpstr>Changes in relative abundance</vt:lpstr>
      <vt:lpstr>Summary (Poultney)</vt:lpstr>
      <vt:lpstr>Lamoille River 2019 Surveys</vt:lpstr>
      <vt:lpstr>Results and comparison</vt:lpstr>
      <vt:lpstr>Poultney River Mussel Decline:</vt:lpstr>
      <vt:lpstr>Wastewater treatment facilities</vt:lpstr>
      <vt:lpstr>Lower Poultney Channel Instability</vt:lpstr>
      <vt:lpstr>PowerPoint Presentation</vt:lpstr>
      <vt:lpstr>PowerPoint Presentation</vt:lpstr>
      <vt:lpstr>PowerPoint Presentation</vt:lpstr>
    </vt:vector>
  </TitlesOfParts>
  <Company>The Nature Conservancy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pmarangelo</dc:creator>
  <cp:lastModifiedBy>Paul J. Marangelo</cp:lastModifiedBy>
  <cp:revision>101</cp:revision>
  <dcterms:created xsi:type="dcterms:W3CDTF">2009-01-08T16:05:13Z</dcterms:created>
  <dcterms:modified xsi:type="dcterms:W3CDTF">2019-12-12T18:24:53Z</dcterms:modified>
</cp:coreProperties>
</file>